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2" r:id="rId7"/>
    <p:sldId id="261" r:id="rId8"/>
    <p:sldId id="262" r:id="rId9"/>
    <p:sldId id="278" r:id="rId10"/>
    <p:sldId id="263" r:id="rId11"/>
    <p:sldId id="264" r:id="rId12"/>
    <p:sldId id="279" r:id="rId13"/>
    <p:sldId id="265" r:id="rId14"/>
    <p:sldId id="266" r:id="rId15"/>
    <p:sldId id="280" r:id="rId16"/>
    <p:sldId id="267" r:id="rId17"/>
    <p:sldId id="268" r:id="rId18"/>
    <p:sldId id="281" r:id="rId19"/>
    <p:sldId id="269" r:id="rId20"/>
    <p:sldId id="270" r:id="rId21"/>
    <p:sldId id="271" r:id="rId22"/>
    <p:sldId id="275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8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F8394-D647-4C9D-A080-DC50068F8FBF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3598-C59F-47C4-8FEE-63B8DC88EE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F8394-D647-4C9D-A080-DC50068F8FBF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3598-C59F-47C4-8FEE-63B8DC88EE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F8394-D647-4C9D-A080-DC50068F8FBF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3598-C59F-47C4-8FEE-63B8DC88EE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F8394-D647-4C9D-A080-DC50068F8FBF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3598-C59F-47C4-8FEE-63B8DC88EE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F8394-D647-4C9D-A080-DC50068F8FBF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3598-C59F-47C4-8FEE-63B8DC88EE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F8394-D647-4C9D-A080-DC50068F8FBF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3598-C59F-47C4-8FEE-63B8DC88EE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F8394-D647-4C9D-A080-DC50068F8FBF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3598-C59F-47C4-8FEE-63B8DC88EE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F8394-D647-4C9D-A080-DC50068F8FBF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3598-C59F-47C4-8FEE-63B8DC88EE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F8394-D647-4C9D-A080-DC50068F8FBF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3598-C59F-47C4-8FEE-63B8DC88EE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F8394-D647-4C9D-A080-DC50068F8FBF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3598-C59F-47C4-8FEE-63B8DC88EE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F8394-D647-4C9D-A080-DC50068F8FBF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3598-C59F-47C4-8FEE-63B8DC88EE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F8394-D647-4C9D-A080-DC50068F8FBF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13598-C59F-47C4-8FEE-63B8DC88EEA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mcrit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124200"/>
            <a:ext cx="7086600" cy="224313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empus Sans ITC" pitchFamily="82" charset="0"/>
              </a:rPr>
              <a:t>DSI: </a:t>
            </a:r>
            <a:r>
              <a:rPr lang="en-US" sz="3600" dirty="0" smtClean="0">
                <a:latin typeface="Tempus Sans ITC" pitchFamily="82" charset="0"/>
              </a:rPr>
              <a:t>Delayed </a:t>
            </a:r>
            <a:r>
              <a:rPr lang="en-US" sz="3600" dirty="0" smtClean="0">
                <a:latin typeface="Tempus Sans ITC" pitchFamily="82" charset="0"/>
              </a:rPr>
              <a:t>Sequence Intubation</a:t>
            </a:r>
            <a:endParaRPr lang="en-US" sz="3600" dirty="0">
              <a:latin typeface="Tempus Sans ITC" pitchFamily="82" charset="0"/>
            </a:endParaRPr>
          </a:p>
        </p:txBody>
      </p:sp>
      <p:pic>
        <p:nvPicPr>
          <p:cNvPr id="5" name="Picture Placeholder 4" descr="sign.bmp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27208" r="27208"/>
          <a:stretch>
            <a:fillRect/>
          </a:stretch>
        </p:blipFill>
        <p:spPr>
          <a:xfrm>
            <a:off x="1828800" y="1676400"/>
            <a:ext cx="5065712" cy="2511425"/>
          </a:xfrm>
        </p:spPr>
      </p:pic>
      <p:sp>
        <p:nvSpPr>
          <p:cNvPr id="3" name="Subtitle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empus Sans ITC" pitchFamily="82" charset="0"/>
              </a:rPr>
              <a:t>Evidence, Rationale, and </a:t>
            </a:r>
            <a:r>
              <a:rPr lang="en-US" dirty="0" smtClean="0">
                <a:latin typeface="Tempus Sans ITC" pitchFamily="82" charset="0"/>
              </a:rPr>
              <a:t>Methods</a:t>
            </a:r>
            <a:endParaRPr lang="en-US" dirty="0" smtClean="0">
              <a:latin typeface="Tempus Sans ITC" pitchFamily="82" charset="0"/>
            </a:endParaRPr>
          </a:p>
          <a:p>
            <a:endParaRPr lang="en-US" dirty="0">
              <a:latin typeface="Tempus Sans ITC" pitchFamily="82" charset="0"/>
            </a:endParaRPr>
          </a:p>
          <a:p>
            <a:r>
              <a:rPr lang="en-US" dirty="0" smtClean="0">
                <a:latin typeface="Tempus Sans ITC" pitchFamily="82" charset="0"/>
              </a:rPr>
              <a:t>Rob Bryant MD</a:t>
            </a:r>
          </a:p>
          <a:p>
            <a:r>
              <a:rPr lang="en-US" dirty="0" smtClean="0">
                <a:latin typeface="Tempus Sans ITC" pitchFamily="82" charset="0"/>
              </a:rPr>
              <a:t>Utah Emergency Physicians</a:t>
            </a:r>
          </a:p>
          <a:p>
            <a:endParaRPr lang="en-US" dirty="0">
              <a:latin typeface="Tempus Sans ITC" pitchFamily="82" charset="0"/>
            </a:endParaRPr>
          </a:p>
          <a:p>
            <a:endParaRPr lang="en-US" dirty="0" smtClean="0">
              <a:latin typeface="Tempus Sans ITC" pitchFamily="82" charset="0"/>
            </a:endParaRPr>
          </a:p>
          <a:p>
            <a:endParaRPr lang="en-US" dirty="0">
              <a:latin typeface="Tempus Sans ITC" pitchFamily="82" charset="0"/>
            </a:endParaRPr>
          </a:p>
          <a:p>
            <a:endParaRPr lang="en-US" dirty="0" smtClean="0">
              <a:latin typeface="Tempus Sans ITC" pitchFamily="82" charset="0"/>
            </a:endParaRPr>
          </a:p>
          <a:p>
            <a:endParaRPr lang="en-US" dirty="0">
              <a:latin typeface="Tempus Sans ITC" pitchFamily="82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empus Sans ITC" pitchFamily="82" charset="0"/>
              </a:rPr>
              <a:t>“A procedural sedation, where the procedure is pre-oxygenation”</a:t>
            </a:r>
            <a:endParaRPr lang="en-US" dirty="0">
              <a:latin typeface="Tempus Sans IT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>
              <a:latin typeface="Tempus Sans ITC" pitchFamily="82" charset="0"/>
            </a:endParaRPr>
          </a:p>
          <a:p>
            <a:r>
              <a:rPr lang="en-US" dirty="0" smtClean="0">
                <a:latin typeface="Tempus Sans ITC" pitchFamily="82" charset="0"/>
              </a:rPr>
              <a:t>Who needs it?</a:t>
            </a:r>
          </a:p>
          <a:p>
            <a:r>
              <a:rPr lang="en-US" dirty="0" smtClean="0">
                <a:latin typeface="Tempus Sans ITC" pitchFamily="82" charset="0"/>
              </a:rPr>
              <a:t>Why?</a:t>
            </a:r>
          </a:p>
          <a:p>
            <a:r>
              <a:rPr lang="en-US" dirty="0" smtClean="0">
                <a:latin typeface="Tempus Sans ITC" pitchFamily="82" charset="0"/>
              </a:rPr>
              <a:t>When?</a:t>
            </a:r>
          </a:p>
          <a:p>
            <a:r>
              <a:rPr lang="en-US" dirty="0" smtClean="0">
                <a:latin typeface="Tempus Sans ITC" pitchFamily="82" charset="0"/>
              </a:rPr>
              <a:t>How?</a:t>
            </a:r>
          </a:p>
          <a:p>
            <a:r>
              <a:rPr lang="en-US" dirty="0" err="1" smtClean="0">
                <a:latin typeface="Tempus Sans ITC" pitchFamily="82" charset="0"/>
              </a:rPr>
              <a:t>Apneic</a:t>
            </a:r>
            <a:r>
              <a:rPr lang="en-US" dirty="0" smtClean="0">
                <a:latin typeface="Tempus Sans ITC" pitchFamily="82" charset="0"/>
              </a:rPr>
              <a:t> oxygenation</a:t>
            </a:r>
            <a:endParaRPr lang="en-US" dirty="0"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empus Sans ITC" pitchFamily="82" charset="0"/>
              </a:rPr>
              <a:t>Safe Apnea:</a:t>
            </a:r>
            <a:endParaRPr lang="en-US" dirty="0">
              <a:latin typeface="Tempus Sans IT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empus Sans ITC" pitchFamily="82" charset="0"/>
              </a:rPr>
              <a:t>Duration of apnea until a patient reaches a saturation of 88-90%</a:t>
            </a:r>
          </a:p>
          <a:p>
            <a:r>
              <a:rPr lang="en-US" dirty="0" smtClean="0">
                <a:latin typeface="Tempus Sans ITC" pitchFamily="82" charset="0"/>
              </a:rPr>
              <a:t>Patients with increased metabolic demands </a:t>
            </a:r>
            <a:r>
              <a:rPr lang="en-US" dirty="0" err="1" smtClean="0">
                <a:latin typeface="Tempus Sans ITC" pitchFamily="82" charset="0"/>
              </a:rPr>
              <a:t>desaturate</a:t>
            </a:r>
            <a:r>
              <a:rPr lang="en-US" dirty="0" smtClean="0">
                <a:latin typeface="Tempus Sans ITC" pitchFamily="82" charset="0"/>
              </a:rPr>
              <a:t> faster.</a:t>
            </a:r>
          </a:p>
          <a:p>
            <a:r>
              <a:rPr lang="en-US" dirty="0" smtClean="0">
                <a:latin typeface="Tempus Sans ITC" pitchFamily="82" charset="0"/>
              </a:rPr>
              <a:t>Patients with shunts </a:t>
            </a:r>
            <a:r>
              <a:rPr lang="en-US" dirty="0" err="1" smtClean="0">
                <a:latin typeface="Tempus Sans ITC" pitchFamily="82" charset="0"/>
              </a:rPr>
              <a:t>desturate</a:t>
            </a:r>
            <a:r>
              <a:rPr lang="en-US" dirty="0" smtClean="0">
                <a:latin typeface="Tempus Sans ITC" pitchFamily="82" charset="0"/>
              </a:rPr>
              <a:t> faster, and are harder to pre-oxygenate, and re-oxygenate</a:t>
            </a:r>
            <a:endParaRPr lang="en-US" dirty="0"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Tempus Sans ITC" pitchFamily="82" charset="0"/>
              </a:rPr>
              <a:t>Oxyhemoglobin</a:t>
            </a:r>
            <a:r>
              <a:rPr lang="en-US" dirty="0" smtClean="0">
                <a:latin typeface="Tempus Sans ITC" pitchFamily="82" charset="0"/>
              </a:rPr>
              <a:t> dissociation curve:</a:t>
            </a:r>
            <a:endParaRPr lang="en-US" dirty="0">
              <a:latin typeface="Tempus Sans ITC" pitchFamily="82" charset="0"/>
            </a:endParaRPr>
          </a:p>
        </p:txBody>
      </p:sp>
      <p:pic>
        <p:nvPicPr>
          <p:cNvPr id="6" name="Content Placeholder 5" descr="oxydiscrv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19400" y="2286000"/>
            <a:ext cx="3657600" cy="304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empus Sans ITC" pitchFamily="82" charset="0"/>
              </a:rPr>
              <a:t>Who gets DSI?</a:t>
            </a:r>
            <a:endParaRPr lang="en-US" dirty="0">
              <a:latin typeface="Tempus Sans IT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empus Sans ITC" pitchFamily="82" charset="0"/>
              </a:rPr>
              <a:t>Patients with vital signs that are unobtainable, or unacceptable:</a:t>
            </a:r>
          </a:p>
          <a:p>
            <a:endParaRPr lang="en-US" dirty="0">
              <a:latin typeface="Tempus Sans ITC" pitchFamily="82" charset="0"/>
            </a:endParaRPr>
          </a:p>
          <a:p>
            <a:r>
              <a:rPr lang="en-US" dirty="0" err="1" smtClean="0">
                <a:latin typeface="Tempus Sans ITC" pitchFamily="82" charset="0"/>
              </a:rPr>
              <a:t>Aggitated</a:t>
            </a:r>
            <a:r>
              <a:rPr lang="en-US" dirty="0" smtClean="0">
                <a:latin typeface="Tempus Sans ITC" pitchFamily="82" charset="0"/>
              </a:rPr>
              <a:t> head injury / ETOH / Psych</a:t>
            </a:r>
          </a:p>
          <a:p>
            <a:r>
              <a:rPr lang="en-US" dirty="0" smtClean="0">
                <a:latin typeface="Tempus Sans ITC" pitchFamily="82" charset="0"/>
              </a:rPr>
              <a:t>(Good lungs, bad brains)</a:t>
            </a:r>
          </a:p>
          <a:p>
            <a:endParaRPr lang="en-US" dirty="0">
              <a:latin typeface="Tempus Sans ITC" pitchFamily="82" charset="0"/>
            </a:endParaRPr>
          </a:p>
          <a:p>
            <a:r>
              <a:rPr lang="en-US" dirty="0" smtClean="0">
                <a:latin typeface="Tempus Sans ITC" pitchFamily="82" charset="0"/>
              </a:rPr>
              <a:t>Hypoxic  COPD, Pneumonia, ARDS</a:t>
            </a:r>
          </a:p>
          <a:p>
            <a:r>
              <a:rPr lang="en-US" dirty="0" smtClean="0">
                <a:latin typeface="Tempus Sans ITC" pitchFamily="82" charset="0"/>
              </a:rPr>
              <a:t>(Bad Lungs)</a:t>
            </a:r>
          </a:p>
          <a:p>
            <a:pPr>
              <a:buNone/>
            </a:pPr>
            <a:endParaRPr lang="en-US" dirty="0" smtClean="0">
              <a:latin typeface="Tempus Sans ITC" pitchFamily="82" charset="0"/>
            </a:endParaRPr>
          </a:p>
          <a:p>
            <a:pPr>
              <a:buNone/>
            </a:pPr>
            <a:endParaRPr lang="en-US" dirty="0"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empus Sans ITC" pitchFamily="82" charset="0"/>
              </a:rPr>
              <a:t>The Basics:</a:t>
            </a:r>
            <a:endParaRPr lang="en-US" sz="3600" dirty="0">
              <a:latin typeface="Tempus Sans ITC" pitchFamily="82" charset="0"/>
            </a:endParaRPr>
          </a:p>
        </p:txBody>
      </p:sp>
      <p:pic>
        <p:nvPicPr>
          <p:cNvPr id="4" name="Content Placeholder 3" descr="dsi flow chart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40509" y="990600"/>
            <a:ext cx="2262982" cy="5334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>
                <a:latin typeface="Tempus Sans ITC" pitchFamily="82" charset="0"/>
              </a:rPr>
              <a:t>Case One: 44 year old Male, MVC, Possible head injury, Possible ETOH / Meth / Cocaine. </a:t>
            </a:r>
            <a:br>
              <a:rPr lang="en-US" sz="2800" dirty="0" smtClean="0">
                <a:latin typeface="Tempus Sans ITC" pitchFamily="82" charset="0"/>
              </a:rPr>
            </a:br>
            <a:r>
              <a:rPr lang="en-US" sz="2800" dirty="0" smtClean="0">
                <a:latin typeface="Tempus Sans ITC" pitchFamily="82" charset="0"/>
              </a:rPr>
              <a:t>Resisting all EMS interventions. </a:t>
            </a:r>
            <a:br>
              <a:rPr lang="en-US" sz="2800" dirty="0" smtClean="0">
                <a:latin typeface="Tempus Sans ITC" pitchFamily="82" charset="0"/>
              </a:rPr>
            </a:br>
            <a:r>
              <a:rPr lang="en-US" sz="2800" dirty="0" smtClean="0">
                <a:latin typeface="Tempus Sans ITC" pitchFamily="82" charset="0"/>
              </a:rPr>
              <a:t>Arrived in trauma room, no monitor, no IV, </a:t>
            </a:r>
            <a:br>
              <a:rPr lang="en-US" sz="2800" dirty="0" smtClean="0">
                <a:latin typeface="Tempus Sans ITC" pitchFamily="82" charset="0"/>
              </a:rPr>
            </a:br>
            <a:r>
              <a:rPr lang="en-US" sz="2800" dirty="0" smtClean="0">
                <a:latin typeface="Tempus Sans ITC" pitchFamily="82" charset="0"/>
              </a:rPr>
              <a:t>swinging at trauma surgeon </a:t>
            </a:r>
            <a:endParaRPr lang="en-US" sz="2800" dirty="0">
              <a:latin typeface="Tempus Sans ITC" pitchFamily="82" charset="0"/>
            </a:endParaRPr>
          </a:p>
        </p:txBody>
      </p:sp>
      <p:pic>
        <p:nvPicPr>
          <p:cNvPr id="4" name="Content Placeholder 3" descr="jack nicholson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95600" y="2362200"/>
            <a:ext cx="3337898" cy="43735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53340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empus Sans ITC" pitchFamily="82" charset="0"/>
              </a:rPr>
              <a:t>Options:</a:t>
            </a:r>
            <a:endParaRPr lang="en-US" dirty="0">
              <a:latin typeface="Tempus Sans IT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endParaRPr lang="en-US" sz="3600" b="1" dirty="0" smtClean="0">
              <a:latin typeface="Tempus Sans ITC" pitchFamily="82" charset="0"/>
            </a:endParaRPr>
          </a:p>
          <a:p>
            <a:r>
              <a:rPr lang="en-US" sz="3600" b="1" dirty="0" smtClean="0">
                <a:latin typeface="Tempus Sans ITC" pitchFamily="82" charset="0"/>
              </a:rPr>
              <a:t>Traditional approach</a:t>
            </a:r>
            <a:r>
              <a:rPr lang="en-US" sz="3600" dirty="0" smtClean="0">
                <a:latin typeface="Tempus Sans ITC" pitchFamily="82" charset="0"/>
              </a:rPr>
              <a:t>:</a:t>
            </a:r>
          </a:p>
          <a:p>
            <a:endParaRPr lang="en-US" dirty="0" smtClean="0">
              <a:latin typeface="Tempus Sans ITC" pitchFamily="82" charset="0"/>
            </a:endParaRPr>
          </a:p>
          <a:p>
            <a:r>
              <a:rPr lang="en-US" dirty="0" smtClean="0">
                <a:latin typeface="Tempus Sans ITC" pitchFamily="82" charset="0"/>
              </a:rPr>
              <a:t>IV, </a:t>
            </a:r>
            <a:r>
              <a:rPr lang="en-US" dirty="0" err="1" smtClean="0">
                <a:latin typeface="Tempus Sans ITC" pitchFamily="82" charset="0"/>
              </a:rPr>
              <a:t>Etomidate</a:t>
            </a:r>
            <a:r>
              <a:rPr lang="en-US" dirty="0" smtClean="0">
                <a:latin typeface="Tempus Sans ITC" pitchFamily="82" charset="0"/>
              </a:rPr>
              <a:t>, </a:t>
            </a:r>
            <a:r>
              <a:rPr lang="en-US" dirty="0" err="1" smtClean="0">
                <a:latin typeface="Tempus Sans ITC" pitchFamily="82" charset="0"/>
              </a:rPr>
              <a:t>Succinylcholine</a:t>
            </a:r>
            <a:r>
              <a:rPr lang="en-US" dirty="0" smtClean="0">
                <a:latin typeface="Tempus Sans ITC" pitchFamily="82" charset="0"/>
              </a:rPr>
              <a:t>, </a:t>
            </a:r>
            <a:r>
              <a:rPr lang="en-US" dirty="0" err="1" smtClean="0">
                <a:latin typeface="Tempus Sans ITC" pitchFamily="82" charset="0"/>
              </a:rPr>
              <a:t>intubate</a:t>
            </a:r>
            <a:endParaRPr lang="en-US" dirty="0" smtClean="0">
              <a:latin typeface="Tempus Sans ITC" pitchFamily="82" charset="0"/>
            </a:endParaRPr>
          </a:p>
          <a:p>
            <a:r>
              <a:rPr lang="en-US" dirty="0" smtClean="0">
                <a:latin typeface="Tempus Sans ITC" pitchFamily="82" charset="0"/>
              </a:rPr>
              <a:t>Usually works</a:t>
            </a:r>
          </a:p>
          <a:p>
            <a:r>
              <a:rPr lang="en-US" dirty="0" smtClean="0">
                <a:latin typeface="Tempus Sans ITC" pitchFamily="82" charset="0"/>
              </a:rPr>
              <a:t>IF  first attempt unsuccessful: Hypoxia, vomit, aspiration, badness</a:t>
            </a:r>
          </a:p>
          <a:p>
            <a:endParaRPr lang="en-US" sz="2000" dirty="0" smtClean="0">
              <a:latin typeface="Tempus Sans ITC" pitchFamily="82" charset="0"/>
            </a:endParaRPr>
          </a:p>
          <a:p>
            <a:endParaRPr lang="en-US" sz="2000" dirty="0" smtClean="0"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empus Sans ITC" pitchFamily="82" charset="0"/>
              </a:rPr>
              <a:t>DSI Approach</a:t>
            </a:r>
            <a:r>
              <a:rPr lang="en-US" dirty="0" smtClean="0">
                <a:latin typeface="Tempus Sans ITC" pitchFamily="82" charset="0"/>
              </a:rPr>
              <a:t>:</a:t>
            </a:r>
            <a:br>
              <a:rPr lang="en-US" dirty="0" smtClean="0">
                <a:latin typeface="Tempus Sans ITC" pitchFamily="8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empus Sans ITC" pitchFamily="82" charset="0"/>
              </a:rPr>
              <a:t>IV</a:t>
            </a:r>
          </a:p>
          <a:p>
            <a:r>
              <a:rPr lang="en-US" dirty="0" smtClean="0">
                <a:latin typeface="Tempus Sans ITC" pitchFamily="82" charset="0"/>
              </a:rPr>
              <a:t>1mg / kg </a:t>
            </a:r>
            <a:r>
              <a:rPr lang="en-US" dirty="0" err="1" smtClean="0">
                <a:latin typeface="Tempus Sans ITC" pitchFamily="82" charset="0"/>
              </a:rPr>
              <a:t>Ketamine</a:t>
            </a:r>
            <a:r>
              <a:rPr lang="en-US" dirty="0" smtClean="0">
                <a:latin typeface="Tempus Sans ITC" pitchFamily="82" charset="0"/>
              </a:rPr>
              <a:t> iv</a:t>
            </a:r>
          </a:p>
          <a:p>
            <a:r>
              <a:rPr lang="en-US" dirty="0" smtClean="0">
                <a:latin typeface="Tempus Sans ITC" pitchFamily="82" charset="0"/>
              </a:rPr>
              <a:t>Place monitoring, (</a:t>
            </a:r>
            <a:r>
              <a:rPr lang="en-US" dirty="0" err="1" smtClean="0">
                <a:latin typeface="Tempus Sans ITC" pitchFamily="82" charset="0"/>
              </a:rPr>
              <a:t>tele</a:t>
            </a:r>
            <a:r>
              <a:rPr lang="en-US" dirty="0" smtClean="0">
                <a:latin typeface="Tempus Sans ITC" pitchFamily="82" charset="0"/>
              </a:rPr>
              <a:t>, pulse ox, BP)</a:t>
            </a:r>
          </a:p>
          <a:p>
            <a:r>
              <a:rPr lang="en-US" dirty="0" smtClean="0">
                <a:latin typeface="Tempus Sans ITC" pitchFamily="82" charset="0"/>
              </a:rPr>
              <a:t>Allow patient to pre-oxygenate  with spontaneous respirations on NRB</a:t>
            </a:r>
          </a:p>
          <a:p>
            <a:r>
              <a:rPr lang="en-US" dirty="0" smtClean="0">
                <a:latin typeface="Tempus Sans ITC" pitchFamily="82" charset="0"/>
              </a:rPr>
              <a:t>1mg /kg </a:t>
            </a:r>
            <a:r>
              <a:rPr lang="en-US" dirty="0" err="1" smtClean="0">
                <a:latin typeface="Tempus Sans ITC" pitchFamily="82" charset="0"/>
              </a:rPr>
              <a:t>Ketamine</a:t>
            </a:r>
            <a:r>
              <a:rPr lang="en-US" dirty="0" smtClean="0">
                <a:latin typeface="Tempus Sans ITC" pitchFamily="82" charset="0"/>
              </a:rPr>
              <a:t> iv repeated</a:t>
            </a:r>
          </a:p>
          <a:p>
            <a:r>
              <a:rPr lang="en-US" dirty="0" smtClean="0">
                <a:latin typeface="Tempus Sans ITC" pitchFamily="82" charset="0"/>
              </a:rPr>
              <a:t>Paralytic</a:t>
            </a:r>
          </a:p>
          <a:p>
            <a:r>
              <a:rPr lang="en-US" dirty="0" err="1" smtClean="0">
                <a:latin typeface="Tempus Sans ITC" pitchFamily="82" charset="0"/>
              </a:rPr>
              <a:t>Intubate</a:t>
            </a:r>
            <a:r>
              <a:rPr lang="en-US" dirty="0" smtClean="0">
                <a:latin typeface="Tempus Sans ITC" pitchFamily="82" charset="0"/>
              </a:rPr>
              <a:t> with longer safe apnea duration, in calm environment.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73362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latin typeface="Tempus Sans ITC" pitchFamily="82" charset="0"/>
              </a:rPr>
              <a:t>Case Two: 80 year old, </a:t>
            </a:r>
            <a:br>
              <a:rPr lang="en-US" sz="3600" dirty="0" smtClean="0">
                <a:latin typeface="Tempus Sans ITC" pitchFamily="82" charset="0"/>
              </a:rPr>
            </a:br>
            <a:r>
              <a:rPr lang="en-US" sz="3600" dirty="0" smtClean="0">
                <a:latin typeface="Tempus Sans ITC" pitchFamily="82" charset="0"/>
              </a:rPr>
              <a:t>COPD exacerbation, Upright in bed, confused, agitated, </a:t>
            </a:r>
            <a:r>
              <a:rPr lang="en-US" sz="3600" dirty="0" err="1" smtClean="0">
                <a:latin typeface="Tempus Sans ITC" pitchFamily="82" charset="0"/>
              </a:rPr>
              <a:t>sats</a:t>
            </a:r>
            <a:r>
              <a:rPr lang="en-US" sz="3600" dirty="0" smtClean="0">
                <a:latin typeface="Tempus Sans ITC" pitchFamily="82" charset="0"/>
              </a:rPr>
              <a:t> 85% on NRB,</a:t>
            </a:r>
            <a:br>
              <a:rPr lang="en-US" sz="3600" dirty="0" smtClean="0">
                <a:latin typeface="Tempus Sans ITC" pitchFamily="82" charset="0"/>
              </a:rPr>
            </a:br>
            <a:r>
              <a:rPr lang="en-US" sz="3600" dirty="0" smtClean="0">
                <a:latin typeface="Tempus Sans ITC" pitchFamily="82" charset="0"/>
              </a:rPr>
              <a:t>RR 30, HR 110, BP 160/90</a:t>
            </a:r>
            <a:endParaRPr lang="en-US" sz="3600" dirty="0">
              <a:latin typeface="Tempus Sans ITC" pitchFamily="82" charset="0"/>
            </a:endParaRPr>
          </a:p>
        </p:txBody>
      </p:sp>
      <p:pic>
        <p:nvPicPr>
          <p:cNvPr id="4" name="Content Placeholder 3" descr="end-stage-emphysema-prognosi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67000" y="3276600"/>
            <a:ext cx="4114800" cy="3352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Tempus Sans ITC" pitchFamily="82" charset="0"/>
              </a:rPr>
              <a:t>Options:</a:t>
            </a:r>
            <a:endParaRPr lang="en-US" sz="2400" b="1" dirty="0">
              <a:latin typeface="Tempus Sans IT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empus Sans ITC" pitchFamily="82" charset="0"/>
              </a:rPr>
              <a:t>Traditional approach</a:t>
            </a:r>
            <a:r>
              <a:rPr lang="en-US" dirty="0" smtClean="0">
                <a:latin typeface="Tempus Sans ITC" pitchFamily="82" charset="0"/>
              </a:rPr>
              <a:t>:</a:t>
            </a:r>
          </a:p>
          <a:p>
            <a:r>
              <a:rPr lang="en-US" dirty="0" smtClean="0">
                <a:latin typeface="Tempus Sans ITC" pitchFamily="82" charset="0"/>
              </a:rPr>
              <a:t>IV, </a:t>
            </a:r>
            <a:r>
              <a:rPr lang="en-US" dirty="0" err="1" smtClean="0">
                <a:latin typeface="Tempus Sans ITC" pitchFamily="82" charset="0"/>
              </a:rPr>
              <a:t>Etomidate</a:t>
            </a:r>
            <a:r>
              <a:rPr lang="en-US" dirty="0" smtClean="0">
                <a:latin typeface="Tempus Sans ITC" pitchFamily="82" charset="0"/>
              </a:rPr>
              <a:t>, </a:t>
            </a:r>
            <a:r>
              <a:rPr lang="en-US" dirty="0" err="1" smtClean="0">
                <a:latin typeface="Tempus Sans ITC" pitchFamily="82" charset="0"/>
              </a:rPr>
              <a:t>Succinylcholine</a:t>
            </a:r>
            <a:r>
              <a:rPr lang="en-US" dirty="0" smtClean="0">
                <a:latin typeface="Tempus Sans ITC" pitchFamily="82" charset="0"/>
              </a:rPr>
              <a:t>, </a:t>
            </a:r>
            <a:r>
              <a:rPr lang="en-US" dirty="0" err="1" smtClean="0">
                <a:latin typeface="Tempus Sans ITC" pitchFamily="82" charset="0"/>
              </a:rPr>
              <a:t>intubate</a:t>
            </a:r>
            <a:endParaRPr lang="en-US" dirty="0" smtClean="0">
              <a:latin typeface="Tempus Sans ITC" pitchFamily="82" charset="0"/>
            </a:endParaRPr>
          </a:p>
          <a:p>
            <a:r>
              <a:rPr lang="en-US" dirty="0" err="1" smtClean="0">
                <a:latin typeface="Tempus Sans ITC" pitchFamily="82" charset="0"/>
              </a:rPr>
              <a:t>Sats</a:t>
            </a:r>
            <a:r>
              <a:rPr lang="en-US" dirty="0" smtClean="0">
                <a:latin typeface="Tempus Sans ITC" pitchFamily="82" charset="0"/>
              </a:rPr>
              <a:t> drop precipitously, safe apnea duration  0 sec</a:t>
            </a:r>
          </a:p>
          <a:p>
            <a:r>
              <a:rPr lang="en-US" dirty="0" smtClean="0">
                <a:latin typeface="Tempus Sans ITC" pitchFamily="82" charset="0"/>
              </a:rPr>
              <a:t>IF  first attempt unsuccessful: Hypoxia, vomit, aspiration, badness</a:t>
            </a:r>
          </a:p>
          <a:p>
            <a:pPr>
              <a:buNone/>
            </a:pPr>
            <a:endParaRPr lang="en-US" dirty="0" smtClean="0">
              <a:latin typeface="Tempus Sans ITC" pitchFamily="8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empus Sans ITC" pitchFamily="82" charset="0"/>
              </a:rPr>
              <a:t>DSI Approach</a:t>
            </a:r>
            <a:r>
              <a:rPr lang="en-US" dirty="0" smtClean="0">
                <a:latin typeface="Tempus Sans ITC" pitchFamily="82" charset="0"/>
              </a:rPr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 smtClean="0">
              <a:latin typeface="Tempus Sans ITC" pitchFamily="82" charset="0"/>
            </a:endParaRPr>
          </a:p>
          <a:p>
            <a:r>
              <a:rPr lang="en-US" dirty="0" smtClean="0">
                <a:latin typeface="Tempus Sans ITC" pitchFamily="82" charset="0"/>
              </a:rPr>
              <a:t>1mg / kg </a:t>
            </a:r>
            <a:r>
              <a:rPr lang="en-US" dirty="0" err="1" smtClean="0">
                <a:latin typeface="Tempus Sans ITC" pitchFamily="82" charset="0"/>
              </a:rPr>
              <a:t>Ketamine</a:t>
            </a:r>
            <a:r>
              <a:rPr lang="en-US" dirty="0" smtClean="0">
                <a:latin typeface="Tempus Sans ITC" pitchFamily="82" charset="0"/>
              </a:rPr>
              <a:t> iv</a:t>
            </a:r>
          </a:p>
          <a:p>
            <a:r>
              <a:rPr lang="en-US" dirty="0" smtClean="0">
                <a:latin typeface="Tempus Sans ITC" pitchFamily="82" charset="0"/>
              </a:rPr>
              <a:t>Place patient on NIV while sitting, Vent is used in invasive CPAP mode</a:t>
            </a:r>
          </a:p>
          <a:p>
            <a:r>
              <a:rPr lang="en-US" dirty="0" smtClean="0">
                <a:latin typeface="Tempus Sans ITC" pitchFamily="82" charset="0"/>
              </a:rPr>
              <a:t>PEEP can be titrated 5-15 cm H2O</a:t>
            </a:r>
          </a:p>
          <a:p>
            <a:r>
              <a:rPr lang="en-US" dirty="0" smtClean="0">
                <a:latin typeface="Tempus Sans ITC" pitchFamily="82" charset="0"/>
              </a:rPr>
              <a:t>allow </a:t>
            </a:r>
            <a:r>
              <a:rPr lang="en-US" dirty="0" err="1" smtClean="0">
                <a:latin typeface="Tempus Sans ITC" pitchFamily="82" charset="0"/>
              </a:rPr>
              <a:t>sats</a:t>
            </a:r>
            <a:r>
              <a:rPr lang="en-US" dirty="0" smtClean="0">
                <a:latin typeface="Tempus Sans ITC" pitchFamily="82" charset="0"/>
              </a:rPr>
              <a:t> to rise to &gt; 95%, allow patient to breath for further  3 minutes to </a:t>
            </a:r>
            <a:r>
              <a:rPr lang="en-US" dirty="0" err="1" smtClean="0">
                <a:latin typeface="Tempus Sans ITC" pitchFamily="82" charset="0"/>
              </a:rPr>
              <a:t>denitrogenate</a:t>
            </a:r>
            <a:endParaRPr lang="en-US" dirty="0" smtClean="0">
              <a:latin typeface="Tempus Sans ITC" pitchFamily="82" charset="0"/>
            </a:endParaRPr>
          </a:p>
          <a:p>
            <a:r>
              <a:rPr lang="en-US" dirty="0" smtClean="0">
                <a:latin typeface="Tempus Sans ITC" pitchFamily="82" charset="0"/>
              </a:rPr>
              <a:t>1mg /kg </a:t>
            </a:r>
            <a:r>
              <a:rPr lang="en-US" dirty="0" err="1" smtClean="0">
                <a:latin typeface="Tempus Sans ITC" pitchFamily="82" charset="0"/>
              </a:rPr>
              <a:t>Ketamine</a:t>
            </a:r>
            <a:r>
              <a:rPr lang="en-US" dirty="0" smtClean="0">
                <a:latin typeface="Tempus Sans ITC" pitchFamily="82" charset="0"/>
              </a:rPr>
              <a:t> iv repeated</a:t>
            </a:r>
          </a:p>
          <a:p>
            <a:r>
              <a:rPr lang="en-US" dirty="0" smtClean="0">
                <a:latin typeface="Tempus Sans ITC" pitchFamily="82" charset="0"/>
              </a:rPr>
              <a:t>Paralytic</a:t>
            </a:r>
          </a:p>
          <a:p>
            <a:r>
              <a:rPr lang="en-US" dirty="0" err="1" smtClean="0">
                <a:latin typeface="Tempus Sans ITC" pitchFamily="82" charset="0"/>
              </a:rPr>
              <a:t>Intubate</a:t>
            </a:r>
            <a:r>
              <a:rPr lang="en-US" dirty="0" smtClean="0">
                <a:latin typeface="Tempus Sans ITC" pitchFamily="82" charset="0"/>
              </a:rPr>
              <a:t> with longer safe apnea duration, in calm environment.</a:t>
            </a:r>
          </a:p>
          <a:p>
            <a:r>
              <a:rPr lang="en-US" dirty="0" smtClean="0">
                <a:latin typeface="Tempus Sans ITC" pitchFamily="82" charset="0"/>
              </a:rPr>
              <a:t>If first attempt unsuccessful, use BVM with PEEP valve set to   pre-ox PEEP level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39962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latin typeface="Tempus Sans ITC" pitchFamily="82" charset="0"/>
              </a:rPr>
              <a:t>Case Three: </a:t>
            </a:r>
            <a:r>
              <a:rPr lang="en-US" sz="3600" dirty="0" smtClean="0">
                <a:latin typeface="Tempus Sans ITC" pitchFamily="82" charset="0"/>
              </a:rPr>
              <a:t>30 Year old male, </a:t>
            </a:r>
            <a:br>
              <a:rPr lang="en-US" sz="3600" dirty="0" smtClean="0">
                <a:latin typeface="Tempus Sans ITC" pitchFamily="82" charset="0"/>
              </a:rPr>
            </a:br>
            <a:r>
              <a:rPr lang="en-US" sz="3600" dirty="0" smtClean="0">
                <a:latin typeface="Tempus Sans ITC" pitchFamily="82" charset="0"/>
              </a:rPr>
              <a:t>Possible OD, found down at home, BIBA, </a:t>
            </a:r>
            <a:br>
              <a:rPr lang="en-US" sz="3600" dirty="0" smtClean="0">
                <a:latin typeface="Tempus Sans ITC" pitchFamily="82" charset="0"/>
              </a:rPr>
            </a:br>
            <a:r>
              <a:rPr lang="en-US" sz="3600" dirty="0" smtClean="0">
                <a:latin typeface="Tempus Sans ITC" pitchFamily="82" charset="0"/>
              </a:rPr>
              <a:t>GCS 12, </a:t>
            </a:r>
            <a:r>
              <a:rPr lang="en-US" sz="3600" dirty="0" err="1" smtClean="0">
                <a:latin typeface="Tempus Sans ITC" pitchFamily="82" charset="0"/>
              </a:rPr>
              <a:t>Sats</a:t>
            </a:r>
            <a:r>
              <a:rPr lang="en-US" sz="3600" dirty="0" smtClean="0">
                <a:latin typeface="Tempus Sans ITC" pitchFamily="82" charset="0"/>
              </a:rPr>
              <a:t> 85% on NRB, RR 30, </a:t>
            </a:r>
            <a:br>
              <a:rPr lang="en-US" sz="3600" dirty="0" smtClean="0">
                <a:latin typeface="Tempus Sans ITC" pitchFamily="82" charset="0"/>
              </a:rPr>
            </a:br>
            <a:r>
              <a:rPr lang="en-US" sz="3600" dirty="0" smtClean="0">
                <a:latin typeface="Tempus Sans ITC" pitchFamily="82" charset="0"/>
              </a:rPr>
              <a:t>BP 140/90, confused.</a:t>
            </a:r>
            <a:endParaRPr lang="en-US" sz="3600" b="1" dirty="0">
              <a:latin typeface="Tempus Sans ITC" pitchFamily="82" charset="0"/>
            </a:endParaRPr>
          </a:p>
        </p:txBody>
      </p:sp>
      <p:pic>
        <p:nvPicPr>
          <p:cNvPr id="4" name="Content Placeholder 3" descr="ard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62200" y="2743200"/>
            <a:ext cx="4343400" cy="3962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empus Sans ITC" pitchFamily="82" charset="0"/>
              </a:rPr>
              <a:t>Options:</a:t>
            </a:r>
            <a:endParaRPr lang="en-US" sz="3600" b="1" dirty="0">
              <a:latin typeface="Tempus Sans IT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endParaRPr lang="en-US" sz="3600" b="1" dirty="0" smtClean="0">
              <a:latin typeface="Tempus Sans ITC" pitchFamily="82" charset="0"/>
            </a:endParaRPr>
          </a:p>
          <a:p>
            <a:r>
              <a:rPr lang="en-US" sz="3600" b="1" dirty="0" smtClean="0">
                <a:latin typeface="Tempus Sans ITC" pitchFamily="82" charset="0"/>
              </a:rPr>
              <a:t>Traditional Approach:</a:t>
            </a:r>
          </a:p>
          <a:p>
            <a:endParaRPr lang="en-US" sz="3600" b="1" dirty="0" smtClean="0">
              <a:latin typeface="Tempus Sans ITC" pitchFamily="82" charset="0"/>
            </a:endParaRPr>
          </a:p>
          <a:p>
            <a:r>
              <a:rPr lang="en-US" sz="3600" dirty="0" err="1" smtClean="0">
                <a:latin typeface="Tempus Sans ITC" pitchFamily="82" charset="0"/>
              </a:rPr>
              <a:t>Etomidate</a:t>
            </a:r>
            <a:r>
              <a:rPr lang="en-US" sz="3600" dirty="0" smtClean="0">
                <a:latin typeface="Tempus Sans ITC" pitchFamily="82" charset="0"/>
              </a:rPr>
              <a:t>, </a:t>
            </a:r>
            <a:r>
              <a:rPr lang="en-US" sz="3600" dirty="0" err="1" smtClean="0">
                <a:latin typeface="Tempus Sans ITC" pitchFamily="82" charset="0"/>
              </a:rPr>
              <a:t>Succinylcholine</a:t>
            </a:r>
            <a:r>
              <a:rPr lang="en-US" sz="3600" dirty="0" smtClean="0">
                <a:latin typeface="Tempus Sans ITC" pitchFamily="82" charset="0"/>
              </a:rPr>
              <a:t>, </a:t>
            </a:r>
            <a:r>
              <a:rPr lang="en-US" sz="3600" dirty="0" err="1" smtClean="0">
                <a:latin typeface="Tempus Sans ITC" pitchFamily="82" charset="0"/>
              </a:rPr>
              <a:t>intubate</a:t>
            </a:r>
            <a:endParaRPr lang="en-US" sz="3600" dirty="0" smtClean="0">
              <a:latin typeface="Tempus Sans ITC" pitchFamily="82" charset="0"/>
            </a:endParaRPr>
          </a:p>
          <a:p>
            <a:r>
              <a:rPr lang="en-US" sz="3600" dirty="0" err="1" smtClean="0">
                <a:latin typeface="Tempus Sans ITC" pitchFamily="82" charset="0"/>
              </a:rPr>
              <a:t>Sats</a:t>
            </a:r>
            <a:r>
              <a:rPr lang="en-US" sz="3600" dirty="0" smtClean="0">
                <a:latin typeface="Tempus Sans ITC" pitchFamily="82" charset="0"/>
              </a:rPr>
              <a:t> drop precipitously, </a:t>
            </a:r>
          </a:p>
          <a:p>
            <a:r>
              <a:rPr lang="en-US" sz="3600" dirty="0" smtClean="0">
                <a:latin typeface="Tempus Sans ITC" pitchFamily="82" charset="0"/>
              </a:rPr>
              <a:t>no safe apnea period, </a:t>
            </a:r>
          </a:p>
          <a:p>
            <a:r>
              <a:rPr lang="en-US" sz="3600" dirty="0" smtClean="0">
                <a:latin typeface="Tempus Sans ITC" pitchFamily="82" charset="0"/>
              </a:rPr>
              <a:t>high risk for need for BVM ventilation and vomiting with aspiration</a:t>
            </a:r>
          </a:p>
          <a:p>
            <a:endParaRPr lang="en-US" sz="2000" dirty="0" smtClean="0"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empus Sans ITC" pitchFamily="82" charset="0"/>
              </a:rPr>
              <a:t>DSI Approach:</a:t>
            </a:r>
            <a:br>
              <a:rPr lang="en-US" b="1" dirty="0" smtClean="0">
                <a:latin typeface="Tempus Sans ITC" pitchFamily="8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Tempus Sans ITC" pitchFamily="82" charset="0"/>
              </a:rPr>
              <a:t>1 mg / kg </a:t>
            </a:r>
            <a:r>
              <a:rPr lang="en-US" dirty="0" err="1" smtClean="0">
                <a:latin typeface="Tempus Sans ITC" pitchFamily="82" charset="0"/>
              </a:rPr>
              <a:t>Ketamine</a:t>
            </a:r>
            <a:r>
              <a:rPr lang="en-US" dirty="0" smtClean="0">
                <a:latin typeface="Tempus Sans ITC" pitchFamily="82" charset="0"/>
              </a:rPr>
              <a:t> iv</a:t>
            </a:r>
          </a:p>
          <a:p>
            <a:r>
              <a:rPr lang="en-US" dirty="0" smtClean="0">
                <a:latin typeface="Tempus Sans ITC" pitchFamily="82" charset="0"/>
              </a:rPr>
              <a:t>Place patient on NIV with invasive CPAP settings using vent</a:t>
            </a:r>
          </a:p>
          <a:p>
            <a:r>
              <a:rPr lang="en-US" dirty="0" smtClean="0">
                <a:latin typeface="Tempus Sans ITC" pitchFamily="82" charset="0"/>
              </a:rPr>
              <a:t>Adjust PEEP 5-15 cm H2O</a:t>
            </a:r>
          </a:p>
          <a:p>
            <a:r>
              <a:rPr lang="en-US" dirty="0" smtClean="0">
                <a:latin typeface="Tempus Sans ITC" pitchFamily="82" charset="0"/>
              </a:rPr>
              <a:t>Allow </a:t>
            </a:r>
            <a:r>
              <a:rPr lang="en-US" dirty="0" err="1" smtClean="0">
                <a:latin typeface="Tempus Sans ITC" pitchFamily="82" charset="0"/>
              </a:rPr>
              <a:t>sats</a:t>
            </a:r>
            <a:r>
              <a:rPr lang="en-US" dirty="0" smtClean="0">
                <a:latin typeface="Tempus Sans ITC" pitchFamily="82" charset="0"/>
              </a:rPr>
              <a:t> to rise to &gt;95% (may take &gt;5 min), allow patient to breathe for further 3 min to </a:t>
            </a:r>
            <a:r>
              <a:rPr lang="en-US" dirty="0" err="1" smtClean="0">
                <a:latin typeface="Tempus Sans ITC" pitchFamily="82" charset="0"/>
              </a:rPr>
              <a:t>denitrogenate</a:t>
            </a:r>
            <a:endParaRPr lang="en-US" dirty="0" smtClean="0">
              <a:latin typeface="Tempus Sans ITC" pitchFamily="82" charset="0"/>
            </a:endParaRPr>
          </a:p>
          <a:p>
            <a:r>
              <a:rPr lang="en-US" dirty="0" smtClean="0">
                <a:latin typeface="Tempus Sans ITC" pitchFamily="82" charset="0"/>
              </a:rPr>
              <a:t>1mg / kg </a:t>
            </a:r>
            <a:r>
              <a:rPr lang="en-US" dirty="0" err="1" smtClean="0">
                <a:latin typeface="Tempus Sans ITC" pitchFamily="82" charset="0"/>
              </a:rPr>
              <a:t>Ketamine</a:t>
            </a:r>
            <a:r>
              <a:rPr lang="en-US" dirty="0" smtClean="0">
                <a:latin typeface="Tempus Sans ITC" pitchFamily="82" charset="0"/>
              </a:rPr>
              <a:t> iv repeat dose</a:t>
            </a:r>
          </a:p>
          <a:p>
            <a:r>
              <a:rPr lang="en-US" dirty="0" smtClean="0">
                <a:latin typeface="Tempus Sans ITC" pitchFamily="82" charset="0"/>
              </a:rPr>
              <a:t>Paralytic, </a:t>
            </a:r>
            <a:r>
              <a:rPr lang="en-US" dirty="0" err="1" smtClean="0">
                <a:latin typeface="Tempus Sans ITC" pitchFamily="82" charset="0"/>
              </a:rPr>
              <a:t>intubate</a:t>
            </a:r>
            <a:r>
              <a:rPr lang="en-US" dirty="0" smtClean="0">
                <a:latin typeface="Tempus Sans ITC" pitchFamily="82" charset="0"/>
              </a:rPr>
              <a:t>  with longer safe </a:t>
            </a:r>
            <a:r>
              <a:rPr lang="en-US" dirty="0" err="1" smtClean="0">
                <a:latin typeface="Tempus Sans ITC" pitchFamily="82" charset="0"/>
              </a:rPr>
              <a:t>apneic</a:t>
            </a:r>
            <a:r>
              <a:rPr lang="en-US" dirty="0" smtClean="0">
                <a:latin typeface="Tempus Sans ITC" pitchFamily="82" charset="0"/>
              </a:rPr>
              <a:t> duration</a:t>
            </a:r>
          </a:p>
          <a:p>
            <a:r>
              <a:rPr lang="en-US" dirty="0" smtClean="0">
                <a:latin typeface="Tempus Sans ITC" pitchFamily="82" charset="0"/>
              </a:rPr>
              <a:t>If first attempt unsuccessful use BVM with adjustable PEEP valve.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empus Sans ITC" pitchFamily="82" charset="0"/>
              </a:rPr>
              <a:t>Case Four:  </a:t>
            </a:r>
            <a:r>
              <a:rPr lang="en-US" sz="2800" dirty="0" smtClean="0">
                <a:latin typeface="Tempus Sans ITC" pitchFamily="82" charset="0"/>
              </a:rPr>
              <a:t>85 year old, nursing home pt, </a:t>
            </a:r>
            <a:br>
              <a:rPr lang="en-US" sz="2800" dirty="0" smtClean="0">
                <a:latin typeface="Tempus Sans ITC" pitchFamily="82" charset="0"/>
              </a:rPr>
            </a:br>
            <a:r>
              <a:rPr lang="en-US" sz="2800" dirty="0" err="1" smtClean="0">
                <a:latin typeface="Tempus Sans ITC" pitchFamily="82" charset="0"/>
              </a:rPr>
              <a:t>sats</a:t>
            </a:r>
            <a:r>
              <a:rPr lang="en-US" sz="2800" dirty="0" smtClean="0">
                <a:latin typeface="Tempus Sans ITC" pitchFamily="82" charset="0"/>
              </a:rPr>
              <a:t> 93% NRB, RR 55, BP 140/80, HR 110, temp 38.5C</a:t>
            </a:r>
            <a:br>
              <a:rPr lang="en-US" sz="2800" dirty="0" smtClean="0">
                <a:latin typeface="Tempus Sans ITC" pitchFamily="82" charset="0"/>
              </a:rPr>
            </a:br>
            <a:r>
              <a:rPr lang="en-US" sz="2800" dirty="0" smtClean="0">
                <a:latin typeface="Tempus Sans ITC" pitchFamily="82" charset="0"/>
              </a:rPr>
              <a:t/>
            </a:r>
            <a:br>
              <a:rPr lang="en-US" sz="2800" dirty="0" smtClean="0">
                <a:latin typeface="Tempus Sans ITC" pitchFamily="82" charset="0"/>
              </a:rPr>
            </a:br>
            <a:r>
              <a:rPr lang="en-US" sz="2800" dirty="0" smtClean="0">
                <a:latin typeface="Tempus Sans ITC" pitchFamily="82" charset="0"/>
              </a:rPr>
              <a:t>Placed on NIV, tiring out, tolerating NIV mask.</a:t>
            </a:r>
            <a:endParaRPr lang="en-US" sz="2800" b="1" dirty="0">
              <a:latin typeface="Tempus Sans ITC" pitchFamily="82" charset="0"/>
            </a:endParaRPr>
          </a:p>
        </p:txBody>
      </p:sp>
      <p:pic>
        <p:nvPicPr>
          <p:cNvPr id="4" name="Content Placeholder 3" descr="LLL pneumon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62200" y="2438400"/>
            <a:ext cx="36576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empus Sans ITC" pitchFamily="82" charset="0"/>
              </a:rPr>
              <a:t>Options:</a:t>
            </a:r>
            <a:endParaRPr lang="en-US" b="1" dirty="0">
              <a:latin typeface="Tempus Sans IT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Tempus Sans ITC" pitchFamily="82" charset="0"/>
              </a:rPr>
              <a:t>Traditional Approach:</a:t>
            </a:r>
          </a:p>
          <a:p>
            <a:endParaRPr lang="en-US" sz="3600" b="1" dirty="0" smtClean="0">
              <a:latin typeface="Tempus Sans ITC" pitchFamily="82" charset="0"/>
            </a:endParaRPr>
          </a:p>
          <a:p>
            <a:r>
              <a:rPr lang="en-US" sz="3600" dirty="0" err="1" smtClean="0">
                <a:latin typeface="Tempus Sans ITC" pitchFamily="82" charset="0"/>
              </a:rPr>
              <a:t>Etomidate</a:t>
            </a:r>
            <a:r>
              <a:rPr lang="en-US" sz="3600" dirty="0" smtClean="0">
                <a:latin typeface="Tempus Sans ITC" pitchFamily="82" charset="0"/>
              </a:rPr>
              <a:t>, </a:t>
            </a:r>
            <a:r>
              <a:rPr lang="en-US" sz="3600" dirty="0" err="1" smtClean="0">
                <a:latin typeface="Tempus Sans ITC" pitchFamily="82" charset="0"/>
              </a:rPr>
              <a:t>Succinylcholine</a:t>
            </a:r>
            <a:r>
              <a:rPr lang="en-US" sz="3600" dirty="0" smtClean="0">
                <a:latin typeface="Tempus Sans ITC" pitchFamily="82" charset="0"/>
              </a:rPr>
              <a:t>, </a:t>
            </a:r>
            <a:r>
              <a:rPr lang="en-US" sz="3600" dirty="0" err="1" smtClean="0">
                <a:latin typeface="Tempus Sans ITC" pitchFamily="82" charset="0"/>
              </a:rPr>
              <a:t>Intubate</a:t>
            </a:r>
            <a:r>
              <a:rPr lang="en-US" sz="3600" dirty="0" smtClean="0">
                <a:latin typeface="Tempus Sans ITC" pitchFamily="82" charset="0"/>
              </a:rPr>
              <a:t>.</a:t>
            </a:r>
          </a:p>
          <a:p>
            <a:r>
              <a:rPr lang="en-US" sz="3600" dirty="0" smtClean="0">
                <a:latin typeface="Tempus Sans ITC" pitchFamily="82" charset="0"/>
              </a:rPr>
              <a:t>Risk of rapid </a:t>
            </a:r>
            <a:r>
              <a:rPr lang="en-US" sz="3600" dirty="0" err="1" smtClean="0">
                <a:latin typeface="Tempus Sans ITC" pitchFamily="82" charset="0"/>
              </a:rPr>
              <a:t>desaturation</a:t>
            </a:r>
            <a:r>
              <a:rPr lang="en-US" sz="3600" dirty="0" smtClean="0">
                <a:latin typeface="Tempus Sans ITC" pitchFamily="82" charset="0"/>
              </a:rPr>
              <a:t>, need for BVM ventilation, vomiting, and difficulty re-oxygenating</a:t>
            </a:r>
          </a:p>
          <a:p>
            <a:endParaRPr lang="en-US" sz="2000" dirty="0" smtClean="0"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empus Sans ITC" pitchFamily="82" charset="0"/>
              </a:rPr>
              <a:t>DSI Approach:</a:t>
            </a:r>
            <a:br>
              <a:rPr lang="en-US" b="1" dirty="0" smtClean="0">
                <a:latin typeface="Tempus Sans ITC" pitchFamily="8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empus Sans ITC" pitchFamily="82" charset="0"/>
              </a:rPr>
              <a:t>Leave Pt on NIV</a:t>
            </a:r>
          </a:p>
          <a:p>
            <a:r>
              <a:rPr lang="en-US" dirty="0" smtClean="0">
                <a:latin typeface="Tempus Sans ITC" pitchFamily="82" charset="0"/>
              </a:rPr>
              <a:t>Give 1mg / kg </a:t>
            </a:r>
            <a:r>
              <a:rPr lang="en-US" dirty="0" err="1" smtClean="0">
                <a:latin typeface="Tempus Sans ITC" pitchFamily="82" charset="0"/>
              </a:rPr>
              <a:t>Ketamine</a:t>
            </a:r>
            <a:r>
              <a:rPr lang="en-US" dirty="0" smtClean="0">
                <a:latin typeface="Tempus Sans ITC" pitchFamily="82" charset="0"/>
              </a:rPr>
              <a:t>, then paralytic</a:t>
            </a:r>
          </a:p>
          <a:p>
            <a:r>
              <a:rPr lang="en-US" dirty="0" smtClean="0">
                <a:latin typeface="Tempus Sans ITC" pitchFamily="82" charset="0"/>
              </a:rPr>
              <a:t>Leave NIV on until </a:t>
            </a:r>
            <a:r>
              <a:rPr lang="en-US" dirty="0" err="1" smtClean="0">
                <a:latin typeface="Tempus Sans ITC" pitchFamily="82" charset="0"/>
              </a:rPr>
              <a:t>apneic</a:t>
            </a:r>
            <a:r>
              <a:rPr lang="en-US" dirty="0" smtClean="0">
                <a:latin typeface="Tempus Sans ITC" pitchFamily="82" charset="0"/>
              </a:rPr>
              <a:t>, have PEEP valve ready for BVM if necessary</a:t>
            </a:r>
          </a:p>
          <a:p>
            <a:r>
              <a:rPr lang="en-US" dirty="0" err="1" smtClean="0">
                <a:latin typeface="Tempus Sans ITC" pitchFamily="82" charset="0"/>
              </a:rPr>
              <a:t>Intubate</a:t>
            </a:r>
            <a:endParaRPr lang="en-US" dirty="0" smtClean="0">
              <a:latin typeface="Tempus Sans ITC" pitchFamily="82" charset="0"/>
            </a:endParaRPr>
          </a:p>
          <a:p>
            <a:r>
              <a:rPr lang="en-US" dirty="0" err="1" smtClean="0">
                <a:latin typeface="Tempus Sans ITC" pitchFamily="82" charset="0"/>
              </a:rPr>
              <a:t>Ketamine</a:t>
            </a:r>
            <a:r>
              <a:rPr lang="en-US" dirty="0" smtClean="0">
                <a:latin typeface="Tempus Sans ITC" pitchFamily="82" charset="0"/>
              </a:rPr>
              <a:t> leaves airway reflexes intact until </a:t>
            </a:r>
            <a:r>
              <a:rPr lang="en-US" dirty="0" err="1" smtClean="0">
                <a:latin typeface="Tempus Sans ITC" pitchFamily="82" charset="0"/>
              </a:rPr>
              <a:t>paralysed</a:t>
            </a:r>
            <a:r>
              <a:rPr lang="en-US" dirty="0" smtClean="0">
                <a:latin typeface="Tempus Sans ITC" pitchFamily="82" charset="0"/>
              </a:rPr>
              <a:t> to enable shorter period off NIV before intubation attempt.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empus Sans ITC" pitchFamily="82" charset="0"/>
              </a:rPr>
              <a:t>Apneic</a:t>
            </a:r>
            <a:r>
              <a:rPr lang="en-US" b="1" dirty="0" smtClean="0">
                <a:latin typeface="Tempus Sans ITC" pitchFamily="82" charset="0"/>
              </a:rPr>
              <a:t> Oxygenation:</a:t>
            </a:r>
            <a:endParaRPr lang="en-US" b="1" dirty="0">
              <a:latin typeface="Tempus Sans IT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 smtClean="0">
                <a:latin typeface="Tempus Sans ITC" pitchFamily="82" charset="0"/>
              </a:rPr>
              <a:t>Alveoli continue to take up oxygen even without diaphragmatic movement or lung expansion</a:t>
            </a:r>
          </a:p>
          <a:p>
            <a:r>
              <a:rPr lang="en-US" sz="2400" dirty="0" smtClean="0">
                <a:latin typeface="Tempus Sans ITC" pitchFamily="82" charset="0"/>
              </a:rPr>
              <a:t>250ml / minute of oxygen moves from alveoli to bloodstream</a:t>
            </a:r>
          </a:p>
          <a:p>
            <a:r>
              <a:rPr lang="en-US" sz="2400" dirty="0" smtClean="0">
                <a:latin typeface="Tempus Sans ITC" pitchFamily="82" charset="0"/>
              </a:rPr>
              <a:t>8-20 ml / minute of carbon dioxide loves into alveoli during apnea</a:t>
            </a:r>
          </a:p>
          <a:p>
            <a:r>
              <a:rPr lang="en-US" sz="2400" dirty="0" smtClean="0">
                <a:latin typeface="Tempus Sans ITC" pitchFamily="82" charset="0"/>
              </a:rPr>
              <a:t>This difference in gas delivery / absorption causes slightly </a:t>
            </a:r>
            <a:r>
              <a:rPr lang="en-US" sz="2400" dirty="0" err="1" smtClean="0">
                <a:latin typeface="Tempus Sans ITC" pitchFamily="82" charset="0"/>
              </a:rPr>
              <a:t>subatmospheric</a:t>
            </a:r>
            <a:r>
              <a:rPr lang="en-US" sz="2400" dirty="0" smtClean="0">
                <a:latin typeface="Tempus Sans ITC" pitchFamily="82" charset="0"/>
              </a:rPr>
              <a:t> pressure in alveoli, generating a  mass flow of gas from pharynx to alveoli</a:t>
            </a:r>
          </a:p>
          <a:p>
            <a:endParaRPr lang="en-US" sz="2000" dirty="0" smtClean="0">
              <a:latin typeface="Tempus Sans ITC" pitchFamily="82" charset="0"/>
            </a:endParaRPr>
          </a:p>
          <a:p>
            <a:r>
              <a:rPr lang="en-US" sz="2400" b="1" dirty="0" smtClean="0">
                <a:latin typeface="Tempus Sans ITC" pitchFamily="82" charset="0"/>
              </a:rPr>
              <a:t>Nasal </a:t>
            </a:r>
            <a:r>
              <a:rPr lang="en-US" sz="2400" b="1" dirty="0" err="1" smtClean="0">
                <a:latin typeface="Tempus Sans ITC" pitchFamily="82" charset="0"/>
              </a:rPr>
              <a:t>Cannula</a:t>
            </a:r>
            <a:r>
              <a:rPr lang="en-US" sz="2400" b="1" dirty="0" smtClean="0">
                <a:latin typeface="Tempus Sans ITC" pitchFamily="82" charset="0"/>
              </a:rPr>
              <a:t> at 10-15 l/min after induction agent, left in place during intubation attempt(s) can further prolong duration of safe apnea</a:t>
            </a:r>
            <a:endParaRPr lang="en-US" sz="2400" b="1" dirty="0"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empus Sans ITC" pitchFamily="82" charset="0"/>
              </a:rPr>
              <a:t>DSI Bags:</a:t>
            </a:r>
            <a:endParaRPr lang="en-US" dirty="0">
              <a:latin typeface="Tempus Sans ITC" pitchFamily="82" charset="0"/>
            </a:endParaRPr>
          </a:p>
        </p:txBody>
      </p:sp>
      <p:pic>
        <p:nvPicPr>
          <p:cNvPr id="6" name="Content Placeholder 5" descr="dsi bag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2057400"/>
            <a:ext cx="2286000" cy="2596356"/>
          </a:xfrm>
        </p:spPr>
      </p:pic>
      <p:pic>
        <p:nvPicPr>
          <p:cNvPr id="7" name="Content Placeholder 6" descr="dsi bag content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57800" y="1981200"/>
            <a:ext cx="2514600" cy="2667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empus Sans ITC" pitchFamily="82" charset="0"/>
              </a:rPr>
              <a:t>DSI Protocol</a:t>
            </a:r>
            <a:endParaRPr lang="en-US" dirty="0">
              <a:latin typeface="Tempus Sans ITC" pitchFamily="8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b="1" dirty="0" smtClean="0"/>
              <a:t>DSI (Delayed Sequence Intubation) Guidelines</a:t>
            </a:r>
            <a:endParaRPr lang="en-US" dirty="0" smtClean="0"/>
          </a:p>
          <a:p>
            <a:r>
              <a:rPr lang="en-US" b="1" dirty="0" smtClean="0"/>
              <a:t>Equipment:</a:t>
            </a:r>
            <a:endParaRPr lang="en-US" dirty="0" smtClean="0"/>
          </a:p>
          <a:p>
            <a:r>
              <a:rPr lang="en-US" dirty="0" smtClean="0"/>
              <a:t>Nasal </a:t>
            </a:r>
            <a:r>
              <a:rPr lang="en-US" dirty="0" err="1" smtClean="0"/>
              <a:t>cannula</a:t>
            </a:r>
            <a:r>
              <a:rPr lang="en-US" dirty="0" smtClean="0"/>
              <a:t>				Non-</a:t>
            </a:r>
            <a:r>
              <a:rPr lang="en-US" dirty="0" err="1" smtClean="0"/>
              <a:t>rebreather</a:t>
            </a:r>
            <a:r>
              <a:rPr lang="en-US" dirty="0" smtClean="0"/>
              <a:t> mask			ETCO2 monitor</a:t>
            </a:r>
          </a:p>
          <a:p>
            <a:r>
              <a:rPr lang="en-US" dirty="0" smtClean="0"/>
              <a:t>Ventilator 				Non-vented mask with straps		10 cc syringe</a:t>
            </a:r>
          </a:p>
          <a:p>
            <a:r>
              <a:rPr lang="en-US" dirty="0" smtClean="0"/>
              <a:t>BVM with adjustable PEEP valve 	2 O2 flow meters			tape and ties</a:t>
            </a:r>
          </a:p>
          <a:p>
            <a:r>
              <a:rPr lang="en-US" b="1" dirty="0" smtClean="0"/>
              <a:t>Procedure:</a:t>
            </a:r>
            <a:endParaRPr lang="en-US" dirty="0" smtClean="0"/>
          </a:p>
          <a:p>
            <a:r>
              <a:rPr lang="en-US" b="1" dirty="0" err="1" smtClean="0"/>
              <a:t>Preoxygenation</a:t>
            </a:r>
            <a:r>
              <a:rPr lang="en-US" b="1" dirty="0" smtClean="0"/>
              <a:t> Period:</a:t>
            </a:r>
            <a:endParaRPr lang="en-US" dirty="0" smtClean="0"/>
          </a:p>
          <a:p>
            <a:pPr lvl="0"/>
            <a:r>
              <a:rPr lang="en-US" dirty="0" smtClean="0"/>
              <a:t>Position the patient in a semi-recumbent position (≈20°) or in reverse </a:t>
            </a:r>
            <a:r>
              <a:rPr lang="en-US" dirty="0" err="1" smtClean="0"/>
              <a:t>Trendelenberg</a:t>
            </a:r>
            <a:r>
              <a:rPr lang="en-US" dirty="0" smtClean="0"/>
              <a:t>. Position (ramping) the patient’s head in the ear to </a:t>
            </a:r>
            <a:r>
              <a:rPr lang="en-US" dirty="0" err="1" smtClean="0"/>
              <a:t>sternal</a:t>
            </a:r>
            <a:r>
              <a:rPr lang="en-US" dirty="0" smtClean="0"/>
              <a:t> notch position using padding if necessary.</a:t>
            </a:r>
          </a:p>
          <a:p>
            <a:pPr lvl="0"/>
            <a:r>
              <a:rPr lang="en-US" dirty="0" smtClean="0"/>
              <a:t>Place the nasal </a:t>
            </a:r>
            <a:r>
              <a:rPr lang="en-US" dirty="0" err="1" smtClean="0"/>
              <a:t>cannula</a:t>
            </a:r>
            <a:r>
              <a:rPr lang="en-US" dirty="0" smtClean="0"/>
              <a:t> on the patient with the flow turned to 10 </a:t>
            </a:r>
            <a:r>
              <a:rPr lang="en-US" dirty="0" err="1" smtClean="0"/>
              <a:t>lpm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Place the patient on a non-</a:t>
            </a:r>
            <a:r>
              <a:rPr lang="en-US" dirty="0" err="1" smtClean="0"/>
              <a:t>rebreather</a:t>
            </a:r>
            <a:r>
              <a:rPr lang="en-US" dirty="0" smtClean="0"/>
              <a:t> facemask at maximal flow.</a:t>
            </a:r>
          </a:p>
          <a:p>
            <a:pPr lvl="0"/>
            <a:r>
              <a:rPr lang="en-US" dirty="0" smtClean="0"/>
              <a:t>Set ventilator at patient appropriate settings for CPAP and CMV.</a:t>
            </a:r>
          </a:p>
          <a:p>
            <a:pPr lvl="0"/>
            <a:r>
              <a:rPr lang="en-US" dirty="0" smtClean="0"/>
              <a:t>If the patient is not oxygenating (SpO2 &gt; 90%), remove the face mask and switch to non-invasive CPAP using the ventilator in invasive CPAP mode, non vented mask and straps, or BVM with PEEP valve.</a:t>
            </a:r>
          </a:p>
          <a:p>
            <a:pPr lvl="0"/>
            <a:r>
              <a:rPr lang="en-US" dirty="0" smtClean="0"/>
              <a:t>If patient is agitated and not tolerating CPAP, give first dose of </a:t>
            </a:r>
            <a:r>
              <a:rPr lang="en-US" dirty="0" err="1" smtClean="0"/>
              <a:t>Ketamine</a:t>
            </a:r>
            <a:endParaRPr lang="en-US" dirty="0" smtClean="0"/>
          </a:p>
          <a:p>
            <a:pPr lvl="0"/>
            <a:r>
              <a:rPr lang="en-US" dirty="0" smtClean="0"/>
              <a:t>Titrate PEEP between 5-15 cmH2O to achieve an oxygen saturation &gt; 95%. Titrate based on patients hemodynamic status.</a:t>
            </a:r>
          </a:p>
          <a:p>
            <a:pPr lvl="0"/>
            <a:r>
              <a:rPr lang="en-US" dirty="0" smtClean="0"/>
              <a:t>Allow patient to breath at tidal volume for 3 minutes or ask the patient to perform 8 maximal exhalations and inhalations. </a:t>
            </a:r>
          </a:p>
          <a:p>
            <a:pPr lvl="0"/>
            <a:r>
              <a:rPr lang="en-US" dirty="0" smtClean="0"/>
              <a:t>Attach the BVM to an oxygen source.  If the patient required CPAP for </a:t>
            </a:r>
            <a:r>
              <a:rPr lang="en-US" dirty="0" err="1" smtClean="0"/>
              <a:t>preoxygenation</a:t>
            </a:r>
            <a:r>
              <a:rPr lang="en-US" dirty="0" smtClean="0"/>
              <a:t>, attach the adjustable PEEP valve to the BVM set at the patient’s current CPAP level on the ventilator.</a:t>
            </a:r>
          </a:p>
          <a:p>
            <a:r>
              <a:rPr lang="en-US" b="1" dirty="0" err="1" smtClean="0"/>
              <a:t>Apneic</a:t>
            </a:r>
            <a:r>
              <a:rPr lang="en-US" b="1" dirty="0" smtClean="0"/>
              <a:t> Period:</a:t>
            </a:r>
            <a:endParaRPr lang="en-US" dirty="0" smtClean="0"/>
          </a:p>
          <a:p>
            <a:pPr lvl="0"/>
            <a:r>
              <a:rPr lang="en-US" dirty="0" smtClean="0"/>
              <a:t>Push sedative-hypnotic  and paralytic</a:t>
            </a:r>
          </a:p>
          <a:p>
            <a:pPr lvl="0"/>
            <a:r>
              <a:rPr lang="en-US" dirty="0" smtClean="0"/>
              <a:t>Remove the face mask from the patient and detach from the oxygen flow meter. </a:t>
            </a:r>
          </a:p>
          <a:p>
            <a:pPr lvl="0"/>
            <a:r>
              <a:rPr lang="en-US" dirty="0" smtClean="0"/>
              <a:t>Increase the flow of the nasal </a:t>
            </a:r>
            <a:r>
              <a:rPr lang="en-US" dirty="0" err="1" smtClean="0"/>
              <a:t>cannula</a:t>
            </a:r>
            <a:r>
              <a:rPr lang="en-US" dirty="0" smtClean="0"/>
              <a:t> to 15 LPM.</a:t>
            </a:r>
          </a:p>
          <a:p>
            <a:pPr lvl="0"/>
            <a:r>
              <a:rPr lang="en-US" dirty="0" smtClean="0"/>
              <a:t>Perform a jaw thrust to maintain pharyngeal patency.</a:t>
            </a:r>
          </a:p>
          <a:p>
            <a:pPr lvl="0"/>
            <a:r>
              <a:rPr lang="en-US" dirty="0" smtClean="0"/>
              <a:t>If the patient is high risk (required CPAP for </a:t>
            </a:r>
            <a:r>
              <a:rPr lang="en-US" dirty="0" err="1" smtClean="0"/>
              <a:t>preoxygenation</a:t>
            </a:r>
            <a:r>
              <a:rPr lang="en-US" dirty="0" smtClean="0"/>
              <a:t>), consider leaving on CPAP during the </a:t>
            </a:r>
            <a:r>
              <a:rPr lang="en-US" dirty="0" err="1" smtClean="0"/>
              <a:t>apneic</a:t>
            </a:r>
            <a:r>
              <a:rPr lang="en-US" dirty="0" smtClean="0"/>
              <a:t> period or providing 4-6 ventilations with the BVM with attached PEEP valve. Maintain a two-hand mask seal during the entire </a:t>
            </a:r>
            <a:r>
              <a:rPr lang="en-US" dirty="0" err="1" smtClean="0"/>
              <a:t>apneic</a:t>
            </a:r>
            <a:r>
              <a:rPr lang="en-US" dirty="0" smtClean="0"/>
              <a:t> period to maintain the CPAP.</a:t>
            </a:r>
          </a:p>
          <a:p>
            <a:r>
              <a:rPr lang="en-US" b="1" dirty="0" smtClean="0"/>
              <a:t>Intubation Period:</a:t>
            </a:r>
            <a:endParaRPr lang="en-US" dirty="0" smtClean="0"/>
          </a:p>
          <a:p>
            <a:pPr lvl="0"/>
            <a:r>
              <a:rPr lang="en-US" dirty="0" smtClean="0"/>
              <a:t>Leave the nasal </a:t>
            </a:r>
            <a:r>
              <a:rPr lang="en-US" dirty="0" err="1" smtClean="0"/>
              <a:t>cannula</a:t>
            </a:r>
            <a:r>
              <a:rPr lang="en-US" dirty="0" smtClean="0"/>
              <a:t> on throughout the airway management period to maintain </a:t>
            </a:r>
            <a:r>
              <a:rPr lang="en-US" dirty="0" err="1" smtClean="0"/>
              <a:t>apneic</a:t>
            </a:r>
            <a:r>
              <a:rPr lang="en-US" dirty="0" smtClean="0"/>
              <a:t> oxygenation.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Tempus Sans ITC" pitchFamily="82" charset="0"/>
              </a:rPr>
              <a:t>NAP4 Audit on all airway complications in Great Britain:</a:t>
            </a:r>
            <a:r>
              <a:rPr lang="en-US" sz="3200" dirty="0" smtClean="0">
                <a:latin typeface="Tempus Sans ITC" pitchFamily="82" charset="0"/>
              </a:rPr>
              <a:t/>
            </a:r>
            <a:br>
              <a:rPr lang="en-US" sz="3200" dirty="0" smtClean="0">
                <a:latin typeface="Tempus Sans ITC" pitchFamily="82" charset="0"/>
              </a:rPr>
            </a:br>
            <a:endParaRPr lang="en-US" sz="3200" dirty="0">
              <a:latin typeface="Tempus Sans IT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6019800"/>
          </a:xfrm>
        </p:spPr>
        <p:txBody>
          <a:bodyPr>
            <a:normAutofit fontScale="92500" lnSpcReduction="10000"/>
          </a:bodyPr>
          <a:lstStyle/>
          <a:p>
            <a:endParaRPr lang="en-US" sz="2800" dirty="0" smtClean="0">
              <a:latin typeface="Tempus Sans ITC" pitchFamily="82" charset="0"/>
            </a:endParaRPr>
          </a:p>
          <a:p>
            <a:pPr algn="ctr"/>
            <a:r>
              <a:rPr lang="en-US" sz="2800" b="1" dirty="0" err="1" smtClean="0">
                <a:latin typeface="Tempus Sans ITC" pitchFamily="82" charset="0"/>
              </a:rPr>
              <a:t>Mortalilty</a:t>
            </a:r>
            <a:r>
              <a:rPr lang="en-US" sz="2800" b="1" dirty="0" smtClean="0">
                <a:latin typeface="Tempus Sans ITC" pitchFamily="82" charset="0"/>
              </a:rPr>
              <a:t> is higher in the ED and ICU than in the OR. Our patients are sicker, so we must be more diligent in planning.</a:t>
            </a:r>
          </a:p>
          <a:p>
            <a:pPr algn="ctr"/>
            <a:r>
              <a:rPr lang="en-US" sz="3500" dirty="0" smtClean="0">
                <a:latin typeface="Tempus Sans ITC" pitchFamily="82" charset="0"/>
              </a:rPr>
              <a:t>THERE WAS A FAILURE TO PLAN FOR FAILURE</a:t>
            </a:r>
          </a:p>
          <a:p>
            <a:pPr algn="ctr"/>
            <a:endParaRPr lang="en-US" sz="3500" dirty="0" smtClean="0">
              <a:latin typeface="Tempus Sans ITC" pitchFamily="82" charset="0"/>
            </a:endParaRPr>
          </a:p>
          <a:p>
            <a:r>
              <a:rPr lang="en-US" sz="2800" dirty="0" smtClean="0">
                <a:latin typeface="Tempus Sans ITC" pitchFamily="82" charset="0"/>
              </a:rPr>
              <a:t>Quantitative waveform ETCO2 should be the standard of care for every ED and ICU intubation</a:t>
            </a:r>
          </a:p>
          <a:p>
            <a:r>
              <a:rPr lang="en-US" sz="2800" dirty="0" smtClean="0">
                <a:latin typeface="Tempus Sans ITC" pitchFamily="82" charset="0"/>
              </a:rPr>
              <a:t>Obesity played a role in a large percentage of cases</a:t>
            </a:r>
          </a:p>
          <a:p>
            <a:r>
              <a:rPr lang="en-US" sz="2800" dirty="0" smtClean="0">
                <a:latin typeface="Tempus Sans ITC" pitchFamily="82" charset="0"/>
              </a:rPr>
              <a:t>Awake intubation not performed when indicated</a:t>
            </a:r>
          </a:p>
          <a:p>
            <a:r>
              <a:rPr lang="en-US" sz="2800" dirty="0" smtClean="0">
                <a:latin typeface="Tempus Sans ITC" pitchFamily="82" charset="0"/>
              </a:rPr>
              <a:t>Needle </a:t>
            </a:r>
            <a:r>
              <a:rPr lang="en-US" sz="2800" dirty="0" err="1" smtClean="0">
                <a:latin typeface="Tempus Sans ITC" pitchFamily="82" charset="0"/>
              </a:rPr>
              <a:t>Cricothyrotomy</a:t>
            </a:r>
            <a:r>
              <a:rPr lang="en-US" sz="2800" dirty="0" smtClean="0">
                <a:latin typeface="Tempus Sans ITC" pitchFamily="82" charset="0"/>
              </a:rPr>
              <a:t>  failed more than surgical </a:t>
            </a:r>
            <a:r>
              <a:rPr lang="en-US" sz="2800" dirty="0" err="1" smtClean="0">
                <a:latin typeface="Tempus Sans ITC" pitchFamily="82" charset="0"/>
              </a:rPr>
              <a:t>cric</a:t>
            </a:r>
            <a:r>
              <a:rPr lang="en-US" sz="2800" dirty="0" smtClean="0">
                <a:latin typeface="Tempus Sans ITC" pitchFamily="82" charset="0"/>
              </a:rPr>
              <a:t>.</a:t>
            </a:r>
          </a:p>
          <a:p>
            <a:r>
              <a:rPr lang="en-US" sz="2800" dirty="0" smtClean="0">
                <a:latin typeface="Tempus Sans ITC" pitchFamily="82" charset="0"/>
              </a:rPr>
              <a:t>Junior resident anesthesiologists were responding to ED and ICU when airway assistance was requested.</a:t>
            </a:r>
          </a:p>
          <a:p>
            <a:endParaRPr lang="en-US" sz="2800" dirty="0"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empus Sans ITC" pitchFamily="82" charset="0"/>
              </a:rPr>
              <a:t>References:</a:t>
            </a:r>
            <a:endParaRPr lang="en-US" sz="2400" dirty="0">
              <a:latin typeface="Tempus Sans IT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>
                <a:latin typeface="Tempus Sans ITC" pitchFamily="82" charset="0"/>
              </a:rPr>
              <a:t>Preoxygenation</a:t>
            </a:r>
            <a:r>
              <a:rPr lang="en-US" sz="2400" dirty="0" smtClean="0">
                <a:latin typeface="Tempus Sans ITC" pitchFamily="82" charset="0"/>
              </a:rPr>
              <a:t> and Prevention of </a:t>
            </a:r>
            <a:r>
              <a:rPr lang="en-US" sz="2400" dirty="0" err="1" smtClean="0">
                <a:latin typeface="Tempus Sans ITC" pitchFamily="82" charset="0"/>
              </a:rPr>
              <a:t>Desaturation</a:t>
            </a:r>
            <a:r>
              <a:rPr lang="en-US" sz="2400" dirty="0" smtClean="0">
                <a:latin typeface="Tempus Sans ITC" pitchFamily="82" charset="0"/>
              </a:rPr>
              <a:t> During Emergency Airway </a:t>
            </a:r>
            <a:r>
              <a:rPr lang="en-US" sz="2400" dirty="0" err="1" smtClean="0">
                <a:latin typeface="Tempus Sans ITC" pitchFamily="82" charset="0"/>
              </a:rPr>
              <a:t>Management.Weingart</a:t>
            </a:r>
            <a:r>
              <a:rPr lang="en-US" sz="2400" dirty="0" smtClean="0">
                <a:latin typeface="Tempus Sans ITC" pitchFamily="82" charset="0"/>
              </a:rPr>
              <a:t> , </a:t>
            </a:r>
            <a:r>
              <a:rPr lang="en-US" sz="2400" dirty="0" err="1" smtClean="0">
                <a:latin typeface="Tempus Sans ITC" pitchFamily="82" charset="0"/>
              </a:rPr>
              <a:t>Levitan</a:t>
            </a:r>
            <a:r>
              <a:rPr lang="en-US" sz="2400" dirty="0" smtClean="0">
                <a:latin typeface="Tempus Sans ITC" pitchFamily="82" charset="0"/>
              </a:rPr>
              <a:t>, Annals of Emergency Medicine, article in press.</a:t>
            </a:r>
          </a:p>
          <a:p>
            <a:r>
              <a:rPr lang="en-US" sz="2400" dirty="0" err="1" smtClean="0">
                <a:latin typeface="Tempus Sans ITC" pitchFamily="82" charset="0"/>
              </a:rPr>
              <a:t>Emcrit</a:t>
            </a:r>
            <a:r>
              <a:rPr lang="en-US" sz="2400" dirty="0" smtClean="0">
                <a:latin typeface="Tempus Sans ITC" pitchFamily="82" charset="0"/>
              </a:rPr>
              <a:t> Podcast, </a:t>
            </a:r>
            <a:r>
              <a:rPr lang="en-US" sz="2400" dirty="0" smtClean="0">
                <a:latin typeface="Tempus Sans ITC" pitchFamily="82" charset="0"/>
                <a:hlinkClick r:id="rId2"/>
              </a:rPr>
              <a:t>www.emcrit.org</a:t>
            </a:r>
            <a:r>
              <a:rPr lang="en-US" sz="2400" dirty="0" smtClean="0">
                <a:latin typeface="Tempus Sans ITC" pitchFamily="82" charset="0"/>
              </a:rPr>
              <a:t>, podcast 40, January 31, 2011</a:t>
            </a:r>
          </a:p>
          <a:p>
            <a:r>
              <a:rPr lang="en-US" sz="2400" dirty="0" err="1" smtClean="0">
                <a:latin typeface="Tempus Sans ITC" pitchFamily="82" charset="0"/>
              </a:rPr>
              <a:t>Preoxygenation</a:t>
            </a:r>
            <a:r>
              <a:rPr lang="en-US" sz="2400" dirty="0" smtClean="0">
                <a:latin typeface="Tempus Sans ITC" pitchFamily="82" charset="0"/>
              </a:rPr>
              <a:t>, </a:t>
            </a:r>
            <a:r>
              <a:rPr lang="en-US" sz="2400" dirty="0" err="1" smtClean="0">
                <a:latin typeface="Tempus Sans ITC" pitchFamily="82" charset="0"/>
              </a:rPr>
              <a:t>Reoxygenation</a:t>
            </a:r>
            <a:r>
              <a:rPr lang="en-US" sz="2400" dirty="0" smtClean="0">
                <a:latin typeface="Tempus Sans ITC" pitchFamily="82" charset="0"/>
              </a:rPr>
              <a:t>, and Delayed Sequence Intubation in the Emergency Department. </a:t>
            </a:r>
            <a:r>
              <a:rPr lang="en-US" sz="2400" dirty="0" err="1" smtClean="0">
                <a:latin typeface="Tempus Sans ITC" pitchFamily="82" charset="0"/>
              </a:rPr>
              <a:t>Weingart</a:t>
            </a:r>
            <a:r>
              <a:rPr lang="en-US" sz="2400" dirty="0" smtClean="0">
                <a:latin typeface="Tempus Sans ITC" pitchFamily="82" charset="0"/>
              </a:rPr>
              <a:t>, S. J </a:t>
            </a:r>
            <a:r>
              <a:rPr lang="en-US" sz="2400" dirty="0" err="1" smtClean="0">
                <a:latin typeface="Tempus Sans ITC" pitchFamily="82" charset="0"/>
              </a:rPr>
              <a:t>Emerg</a:t>
            </a:r>
            <a:r>
              <a:rPr lang="en-US" sz="2400" dirty="0" smtClean="0">
                <a:latin typeface="Tempus Sans ITC" pitchFamily="82" charset="0"/>
              </a:rPr>
              <a:t> Med. 2010 Apr 7.</a:t>
            </a:r>
            <a:endParaRPr lang="en-US" sz="2400" dirty="0"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794</Words>
  <Application>Microsoft Office PowerPoint</Application>
  <PresentationFormat>On-screen Show (4:3)</PresentationFormat>
  <Paragraphs>137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DSI: Delayed Sequence Intubation</vt:lpstr>
      <vt:lpstr>“A procedural sedation, where the procedure is pre-oxygenation”</vt:lpstr>
      <vt:lpstr>Safe Apnea:</vt:lpstr>
      <vt:lpstr>Oxyhemoglobin dissociation curve:</vt:lpstr>
      <vt:lpstr>Who gets DSI?</vt:lpstr>
      <vt:lpstr>The Basics:</vt:lpstr>
      <vt:lpstr>Case One: 44 year old Male, MVC, Possible head injury, Possible ETOH / Meth / Cocaine.  Resisting all EMS interventions.  Arrived in trauma room, no monitor, no IV,  swinging at trauma surgeon </vt:lpstr>
      <vt:lpstr>Options:</vt:lpstr>
      <vt:lpstr>DSI Approach: </vt:lpstr>
      <vt:lpstr>Case Two: 80 year old,  COPD exacerbation, Upright in bed, confused, agitated, sats 85% on NRB, RR 30, HR 110, BP 160/90</vt:lpstr>
      <vt:lpstr>Options:</vt:lpstr>
      <vt:lpstr>DSI Approach:</vt:lpstr>
      <vt:lpstr>Case Three: 30 Year old male,  Possible OD, found down at home, BIBA,  GCS 12, Sats 85% on NRB, RR 30,  BP 140/90, confused.</vt:lpstr>
      <vt:lpstr>Options:</vt:lpstr>
      <vt:lpstr>DSI Approach: </vt:lpstr>
      <vt:lpstr>Case Four:  85 year old, nursing home pt,  sats 93% NRB, RR 55, BP 140/80, HR 110, temp 38.5C  Placed on NIV, tiring out, tolerating NIV mask.</vt:lpstr>
      <vt:lpstr>Options:</vt:lpstr>
      <vt:lpstr>DSI Approach: </vt:lpstr>
      <vt:lpstr>Apneic Oxygenation:</vt:lpstr>
      <vt:lpstr>DSI Bags:</vt:lpstr>
      <vt:lpstr>DSI Protocol</vt:lpstr>
      <vt:lpstr>NAP4 Audit on all airway complications in Great Britain: </vt:lpstr>
      <vt:lpstr>References: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DSI: Delayed Sequence Intubation</dc:title>
  <dc:creator>sharon marie bryant</dc:creator>
  <cp:lastModifiedBy>sharon marie bryant</cp:lastModifiedBy>
  <cp:revision>21</cp:revision>
  <dcterms:created xsi:type="dcterms:W3CDTF">2012-02-01T22:42:21Z</dcterms:created>
  <dcterms:modified xsi:type="dcterms:W3CDTF">2012-02-04T06:24:25Z</dcterms:modified>
</cp:coreProperties>
</file>