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7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48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48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07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0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25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38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19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43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46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00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8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C2D09-45C8-4FAD-8D68-3579FD1DCF1F}" type="datetimeFigureOut">
              <a:rPr lang="en-GB" smtClean="0"/>
              <a:t>29/08/2012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752D8-D35D-4E20-A75D-F535B3F855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6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4900" b="1" dirty="0" smtClean="0"/>
              <a:t>Are physicians required during winch rescue missions in an Australian helicopter emergency medical service?</a:t>
            </a:r>
            <a:br>
              <a:rPr lang="en-GB" sz="4900" b="1" dirty="0" smtClean="0"/>
            </a:br>
            <a:r>
              <a:rPr lang="en-GB" sz="4900" b="1" dirty="0" smtClean="0"/>
              <a:t/>
            </a:r>
            <a:br>
              <a:rPr lang="en-GB" sz="4900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sz="3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44816" cy="1752600"/>
          </a:xfrm>
        </p:spPr>
        <p:txBody>
          <a:bodyPr>
            <a:normAutofit/>
          </a:bodyPr>
          <a:lstStyle/>
          <a:p>
            <a:pPr algn="r"/>
            <a:r>
              <a:rPr lang="en-GB" sz="2400" dirty="0" err="1">
                <a:solidFill>
                  <a:prstClr val="black"/>
                </a:solidFill>
                <a:ea typeface="+mj-ea"/>
                <a:cs typeface="+mj-cs"/>
              </a:rPr>
              <a:t>Sherren</a:t>
            </a:r>
            <a: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  <a:t> PB, Hayes-Bradley C, Reid C, Burns B, </a:t>
            </a:r>
            <a:r>
              <a:rPr lang="en-GB" sz="2400" dirty="0" err="1">
                <a:solidFill>
                  <a:prstClr val="black"/>
                </a:solidFill>
                <a:ea typeface="+mj-ea"/>
                <a:cs typeface="+mj-cs"/>
              </a:rPr>
              <a:t>Habig</a:t>
            </a:r>
            <a: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  <a:t> K</a:t>
            </a:r>
            <a:b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GB" sz="2400" dirty="0">
                <a:solidFill>
                  <a:prstClr val="black"/>
                </a:solidFill>
                <a:ea typeface="+mj-ea"/>
                <a:cs typeface="+mj-cs"/>
              </a:rPr>
              <a:t>Greater Sydney Area HEMS</a:t>
            </a: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6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Greater Sydney Area HEMS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Greater Sydney area HEMS operates a physician and paramedic team providing pre-hospital and inter-hospital retrievals to critically ill and injured patients</a:t>
            </a:r>
          </a:p>
          <a:p>
            <a:endParaRPr lang="en-GB" dirty="0" smtClean="0"/>
          </a:p>
          <a:p>
            <a:r>
              <a:rPr lang="en-GB" dirty="0" smtClean="0"/>
              <a:t>3000 mission per year utilising rotary wing, fixed wing or road platforms </a:t>
            </a:r>
          </a:p>
          <a:p>
            <a:endParaRPr lang="en-GB" dirty="0" smtClean="0"/>
          </a:p>
          <a:p>
            <a:r>
              <a:rPr lang="en-GB" dirty="0" smtClean="0"/>
              <a:t>Three winch-capable helicopters provide a 24 hour service, covering the varying topography of greater Sydney area</a:t>
            </a:r>
            <a:endParaRPr lang="en-GB" dirty="0"/>
          </a:p>
        </p:txBody>
      </p:sp>
      <p:pic>
        <p:nvPicPr>
          <p:cNvPr id="5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13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Advantages of a winch capable HEMS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Access patients in difficult terrain and expediting transport times</a:t>
            </a:r>
          </a:p>
          <a:p>
            <a:endParaRPr lang="en-GB" dirty="0" smtClean="0"/>
          </a:p>
          <a:p>
            <a:r>
              <a:rPr lang="en-GB" dirty="0" smtClean="0"/>
              <a:t>Deliver of a physician to the scene where the patient can receive critical interventions</a:t>
            </a:r>
          </a:p>
          <a:p>
            <a:endParaRPr lang="en-GB" dirty="0" smtClean="0"/>
          </a:p>
          <a:p>
            <a:r>
              <a:rPr lang="en-GB" dirty="0" smtClean="0"/>
              <a:t>Advanced pre-hospital interventions are frequently required in patients that have fallen from a height in GSA-HEMS </a:t>
            </a:r>
            <a:r>
              <a:rPr lang="en-GB" sz="1900" dirty="0" smtClean="0"/>
              <a:t>Janssen DJ et al. Injury 2012 May 23</a:t>
            </a:r>
            <a:endParaRPr lang="en-GB" sz="1900" dirty="0"/>
          </a:p>
        </p:txBody>
      </p:sp>
      <p:pic>
        <p:nvPicPr>
          <p:cNvPr id="4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17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Risks and problems?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</a:t>
            </a:r>
            <a:r>
              <a:rPr lang="en-GB" dirty="0" smtClean="0"/>
              <a:t>ncreased risk of winch-related incidents and </a:t>
            </a:r>
            <a:r>
              <a:rPr lang="en-GB" dirty="0" smtClean="0"/>
              <a:t>fatalities </a:t>
            </a:r>
            <a:r>
              <a:rPr lang="en-GB" sz="1800" dirty="0" err="1" smtClean="0"/>
              <a:t>Hinkelbein</a:t>
            </a:r>
            <a:r>
              <a:rPr lang="en-GB" sz="1800" dirty="0" smtClean="0"/>
              <a:t> J et al. </a:t>
            </a:r>
            <a:r>
              <a:rPr lang="en-GB" sz="1800" i="1" dirty="0" smtClean="0"/>
              <a:t>Open Access </a:t>
            </a:r>
            <a:r>
              <a:rPr lang="en-GB" sz="1800" i="1" dirty="0" err="1" smtClean="0"/>
              <a:t>Emerg</a:t>
            </a:r>
            <a:r>
              <a:rPr lang="en-GB" sz="1800" i="1" dirty="0" smtClean="0"/>
              <a:t> Med </a:t>
            </a:r>
            <a:r>
              <a:rPr lang="en-GB" sz="1800" dirty="0" smtClean="0"/>
              <a:t>2010;2:45–9.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Maintaining winch currency for over 40 physicians on two helicopter types also incurs a significant financial and training burden</a:t>
            </a:r>
          </a:p>
          <a:p>
            <a:endParaRPr lang="en-GB" dirty="0"/>
          </a:p>
          <a:p>
            <a:r>
              <a:rPr lang="en-GB" dirty="0" smtClean="0"/>
              <a:t>SCAT </a:t>
            </a:r>
            <a:r>
              <a:rPr lang="en-GB" dirty="0" smtClean="0"/>
              <a:t>paramedics vastly more experience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7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61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Describe the patient demographics </a:t>
            </a:r>
            <a:r>
              <a:rPr lang="en-GB" dirty="0"/>
              <a:t>and </a:t>
            </a:r>
            <a:r>
              <a:rPr lang="en-GB" dirty="0" smtClean="0"/>
              <a:t>range of interventions </a:t>
            </a:r>
            <a:r>
              <a:rPr lang="en-GB" dirty="0"/>
              <a:t>performed during </a:t>
            </a:r>
            <a:r>
              <a:rPr lang="en-GB" dirty="0" smtClean="0"/>
              <a:t>rescue missions </a:t>
            </a:r>
            <a:r>
              <a:rPr lang="en-GB" dirty="0"/>
              <a:t>involving the winching </a:t>
            </a:r>
            <a:r>
              <a:rPr lang="en-GB" dirty="0" smtClean="0"/>
              <a:t>of a physician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10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All winch missions involving a physician from August 2009 to January 2012 were identified from the GSA-HEMS </a:t>
            </a:r>
            <a:r>
              <a:rPr lang="en-GB" dirty="0" smtClean="0"/>
              <a:t>database</a:t>
            </a:r>
          </a:p>
          <a:p>
            <a:r>
              <a:rPr lang="en-GB" dirty="0"/>
              <a:t>A structured and anonymous case sheet review was conducted by two independent </a:t>
            </a:r>
            <a:r>
              <a:rPr lang="en-GB" dirty="0" smtClean="0"/>
              <a:t>abstractors</a:t>
            </a:r>
          </a:p>
          <a:p>
            <a:r>
              <a:rPr lang="en-GB" dirty="0"/>
              <a:t>Case sheets were scrutinised for a predetermined list of demographic data and physician only interventions (</a:t>
            </a:r>
            <a:r>
              <a:rPr lang="en-GB" dirty="0" smtClean="0"/>
              <a:t>POI)</a:t>
            </a:r>
            <a:endParaRPr lang="en-GB" dirty="0"/>
          </a:p>
        </p:txBody>
      </p:sp>
      <p:pic>
        <p:nvPicPr>
          <p:cNvPr id="5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8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Physician only interventions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Analgesia/procedural sedation (Ketamine or fentanyl) and total dose used.</a:t>
            </a:r>
            <a:endParaRPr lang="en-GB" dirty="0"/>
          </a:p>
          <a:p>
            <a:pPr lvl="0"/>
            <a:r>
              <a:rPr lang="en-US" dirty="0"/>
              <a:t>Regional </a:t>
            </a:r>
            <a:r>
              <a:rPr lang="en-US" dirty="0" err="1"/>
              <a:t>anaesthesia</a:t>
            </a:r>
            <a:r>
              <a:rPr lang="en-US" dirty="0"/>
              <a:t>/Nerve block</a:t>
            </a:r>
            <a:endParaRPr lang="en-GB" dirty="0"/>
          </a:p>
          <a:p>
            <a:pPr lvl="0"/>
            <a:r>
              <a:rPr lang="en-US" dirty="0"/>
              <a:t>Rapid sequence induction and intubation (RSI)</a:t>
            </a:r>
            <a:endParaRPr lang="en-GB" dirty="0"/>
          </a:p>
          <a:p>
            <a:pPr lvl="0"/>
            <a:r>
              <a:rPr lang="en-US" dirty="0"/>
              <a:t>Surgical airway</a:t>
            </a:r>
            <a:endParaRPr lang="en-GB" dirty="0"/>
          </a:p>
          <a:p>
            <a:pPr lvl="0"/>
            <a:r>
              <a:rPr lang="en-US" dirty="0" err="1"/>
              <a:t>Thoracostomy</a:t>
            </a:r>
            <a:r>
              <a:rPr lang="en-US" dirty="0"/>
              <a:t>/chest drain</a:t>
            </a:r>
            <a:endParaRPr lang="en-GB" dirty="0"/>
          </a:p>
          <a:p>
            <a:pPr lvl="0"/>
            <a:r>
              <a:rPr lang="en-US" dirty="0"/>
              <a:t>Any other surgery intervention</a:t>
            </a:r>
            <a:endParaRPr lang="en-GB" dirty="0"/>
          </a:p>
          <a:p>
            <a:pPr lvl="0"/>
            <a:r>
              <a:rPr lang="en-US" dirty="0"/>
              <a:t>Adult EZ-</a:t>
            </a:r>
            <a:r>
              <a:rPr lang="en-US" dirty="0" err="1"/>
              <a:t>intraosseous</a:t>
            </a:r>
            <a:r>
              <a:rPr lang="en-US" dirty="0"/>
              <a:t> access </a:t>
            </a:r>
            <a:endParaRPr lang="en-GB" dirty="0"/>
          </a:p>
          <a:p>
            <a:pPr lvl="0"/>
            <a:r>
              <a:rPr lang="en-US" dirty="0"/>
              <a:t>Blood transfusion</a:t>
            </a:r>
            <a:endParaRPr lang="en-GB" dirty="0"/>
          </a:p>
          <a:p>
            <a:pPr lvl="0"/>
            <a:r>
              <a:rPr lang="en-GB" dirty="0"/>
              <a:t>Orthopaedic manipulation of joint/limb </a:t>
            </a:r>
          </a:p>
          <a:p>
            <a:pPr lvl="0"/>
            <a:r>
              <a:rPr lang="en-US" dirty="0"/>
              <a:t>Use of Ultrasound (diagnostic/procedural) </a:t>
            </a:r>
            <a:endParaRPr lang="en-GB" dirty="0"/>
          </a:p>
          <a:p>
            <a:pPr lvl="0"/>
            <a:r>
              <a:rPr lang="en-US" dirty="0"/>
              <a:t>Hypertonic Saline administration</a:t>
            </a:r>
            <a:endParaRPr lang="en-GB" dirty="0"/>
          </a:p>
        </p:txBody>
      </p:sp>
      <p:pic>
        <p:nvPicPr>
          <p:cNvPr id="4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9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130 </a:t>
            </a:r>
            <a:r>
              <a:rPr lang="en-GB" dirty="0"/>
              <a:t>missions and 134 </a:t>
            </a:r>
            <a:r>
              <a:rPr lang="en-GB" dirty="0" smtClean="0"/>
              <a:t>patients were identified</a:t>
            </a:r>
          </a:p>
          <a:p>
            <a:r>
              <a:rPr lang="en-GB" dirty="0" smtClean="0"/>
              <a:t>After </a:t>
            </a:r>
            <a:r>
              <a:rPr lang="en-GB" dirty="0"/>
              <a:t>excluding those with missing data (n = 14), 120 cases were available for analysis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majority of patients were traumatically injured (93%) and male (85</a:t>
            </a:r>
            <a:r>
              <a:rPr lang="en-GB" dirty="0" smtClean="0"/>
              <a:t>%)</a:t>
            </a:r>
          </a:p>
          <a:p>
            <a:r>
              <a:rPr lang="en-GB" dirty="0" smtClean="0"/>
              <a:t>The </a:t>
            </a:r>
            <a:r>
              <a:rPr lang="en-GB" dirty="0"/>
              <a:t>median (IQR) age for all patients was 37 (26-53) </a:t>
            </a:r>
            <a:r>
              <a:rPr lang="en-GB" dirty="0" smtClean="0"/>
              <a:t>years</a:t>
            </a:r>
          </a:p>
          <a:p>
            <a:r>
              <a:rPr lang="en-GB" dirty="0" smtClean="0"/>
              <a:t>The </a:t>
            </a:r>
            <a:r>
              <a:rPr lang="en-GB" dirty="0"/>
              <a:t>median (IQR) </a:t>
            </a:r>
            <a:r>
              <a:rPr lang="en-GB" dirty="0" smtClean="0"/>
              <a:t>scene </a:t>
            </a:r>
            <a:r>
              <a:rPr lang="en-GB" dirty="0"/>
              <a:t>times </a:t>
            </a:r>
            <a:r>
              <a:rPr lang="en-GB" dirty="0" smtClean="0"/>
              <a:t>was </a:t>
            </a:r>
            <a:r>
              <a:rPr lang="en-GB" dirty="0"/>
              <a:t>42.5 (30-58</a:t>
            </a:r>
            <a:r>
              <a:rPr lang="en-GB" dirty="0" smtClean="0"/>
              <a:t>) </a:t>
            </a:r>
            <a:r>
              <a:rPr lang="en-GB" dirty="0" err="1" smtClean="0"/>
              <a:t>mins</a:t>
            </a:r>
            <a:r>
              <a:rPr lang="en-GB" dirty="0" smtClean="0"/>
              <a:t>. </a:t>
            </a:r>
          </a:p>
          <a:p>
            <a:r>
              <a:rPr lang="en-GB" dirty="0" smtClean="0"/>
              <a:t>Seven </a:t>
            </a:r>
            <a:r>
              <a:rPr lang="en-GB" dirty="0"/>
              <a:t>patients were pronounced life extinct on the </a:t>
            </a:r>
            <a:r>
              <a:rPr lang="en-GB" dirty="0" smtClean="0"/>
              <a:t>scene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50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26" y="-153001"/>
            <a:ext cx="6396434" cy="675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 descr="GSA HEM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75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73832"/>
            <a:ext cx="8229600" cy="1143000"/>
          </a:xfrm>
        </p:spPr>
        <p:txBody>
          <a:bodyPr>
            <a:noAutofit/>
          </a:bodyPr>
          <a:lstStyle/>
          <a:p>
            <a:r>
              <a:rPr lang="en-GB" sz="3400" dirty="0" smtClean="0"/>
              <a:t>Abnormal </a:t>
            </a:r>
            <a:r>
              <a:rPr lang="en-US" sz="3400" dirty="0" smtClean="0"/>
              <a:t>RTSc</a:t>
            </a:r>
            <a:r>
              <a:rPr lang="en-US" sz="3400" baseline="30000" dirty="0" smtClean="0"/>
              <a:t>2</a:t>
            </a:r>
            <a:r>
              <a:rPr lang="en-US" sz="3400" dirty="0" smtClean="0"/>
              <a:t> </a:t>
            </a:r>
            <a:r>
              <a:rPr lang="en-US" sz="3400" dirty="0"/>
              <a:t>and association with </a:t>
            </a:r>
            <a:r>
              <a:rPr lang="en-GB" sz="3400" dirty="0"/>
              <a:t>Physician only interventions, </a:t>
            </a:r>
            <a:r>
              <a:rPr lang="en-US" sz="3400" dirty="0"/>
              <a:t>in </a:t>
            </a:r>
            <a:r>
              <a:rPr lang="en-GB" sz="3400" dirty="0"/>
              <a:t>patients that were not pronounced life extinct on the scene (</a:t>
            </a:r>
            <a:r>
              <a:rPr lang="en-GB" sz="3400" dirty="0" smtClean="0"/>
              <a:t>n=113</a:t>
            </a:r>
            <a:r>
              <a:rPr lang="en-GB" sz="3400" dirty="0"/>
              <a:t>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767534"/>
              </p:ext>
            </p:extLst>
          </p:nvPr>
        </p:nvGraphicFramePr>
        <p:xfrm>
          <a:off x="1547664" y="2564904"/>
          <a:ext cx="6022222" cy="3575652"/>
        </p:xfrm>
        <a:graphic>
          <a:graphicData uri="http://schemas.openxmlformats.org/drawingml/2006/table">
            <a:tbl>
              <a:tblPr firstRow="1" firstCol="1" bandRow="1"/>
              <a:tblGrid>
                <a:gridCol w="1589681"/>
                <a:gridCol w="1463929"/>
                <a:gridCol w="163277"/>
                <a:gridCol w="1434713"/>
                <a:gridCol w="163277"/>
                <a:gridCol w="1207345"/>
              </a:tblGrid>
              <a:tr h="1512169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Physician only intervention performed (n=46)</a:t>
                      </a:r>
                      <a:endParaRPr lang="en-GB" sz="1600" dirty="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No Physician intervention performed (n=67)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GB" sz="1600" b="1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– Value</a:t>
                      </a:r>
                      <a:endParaRPr lang="en-GB" sz="160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2689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Normal RTS</a:t>
                      </a:r>
                      <a:r>
                        <a:rPr lang="en-GB" sz="1600" b="1" baseline="-250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GB" sz="1600" b="1" baseline="300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GB" sz="1600" dirty="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0.03*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4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Abnormal RTS</a:t>
                      </a:r>
                      <a:r>
                        <a:rPr lang="en-GB" sz="1600" b="1" baseline="-250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GB" sz="1600" b="1" baseline="300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GB" sz="1600" dirty="0">
                        <a:effectLst/>
                        <a:latin typeface="Trebuchet MS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 pitchFamily="34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24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dirty="0"/>
              <a:t>Effect of Physician only interventions on scene </a:t>
            </a:r>
            <a:r>
              <a:rPr lang="en-GB" sz="4000" dirty="0" smtClean="0"/>
              <a:t>times</a:t>
            </a:r>
            <a:endParaRPr lang="en-GB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386991"/>
              </p:ext>
            </p:extLst>
          </p:nvPr>
        </p:nvGraphicFramePr>
        <p:xfrm>
          <a:off x="1403648" y="2276872"/>
          <a:ext cx="6678751" cy="2861246"/>
        </p:xfrm>
        <a:graphic>
          <a:graphicData uri="http://schemas.openxmlformats.org/drawingml/2006/table">
            <a:tbl>
              <a:tblPr firstRow="1" firstCol="1" bandRow="1"/>
              <a:tblGrid>
                <a:gridCol w="1668604"/>
                <a:gridCol w="1670049"/>
                <a:gridCol w="1670049"/>
                <a:gridCol w="1670049"/>
              </a:tblGrid>
              <a:tr h="104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Physician only Intervention performed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No physician only intervention performed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GB" sz="1600" b="1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-Value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39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Scene time in minutes, median (IQR)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45 (30-65)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43 (31-60)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0.51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9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373616" cy="518457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40% of </a:t>
            </a:r>
            <a:r>
              <a:rPr lang="en-GB" dirty="0"/>
              <a:t>patients </a:t>
            </a:r>
            <a:r>
              <a:rPr lang="en-GB" dirty="0" smtClean="0"/>
              <a:t>received a POIs </a:t>
            </a:r>
          </a:p>
          <a:p>
            <a:r>
              <a:rPr lang="en-GB" dirty="0" smtClean="0"/>
              <a:t>Advanced analgesia/sedation </a:t>
            </a:r>
            <a:r>
              <a:rPr lang="en-GB" dirty="0"/>
              <a:t>was by far the most common POI, </a:t>
            </a:r>
            <a:r>
              <a:rPr lang="en-GB" dirty="0" smtClean="0"/>
              <a:t>with the use of ketamine predominating</a:t>
            </a:r>
          </a:p>
          <a:p>
            <a:r>
              <a:rPr lang="en-GB" dirty="0" smtClean="0"/>
              <a:t>Other critical interventions were carried out in smaller numbers</a:t>
            </a:r>
          </a:p>
          <a:p>
            <a:r>
              <a:rPr lang="en-GB" dirty="0" smtClean="0"/>
              <a:t>Patients with abnormal RTS</a:t>
            </a:r>
            <a:r>
              <a:rPr lang="en-GB" baseline="-25000" dirty="0" smtClean="0"/>
              <a:t>c</a:t>
            </a:r>
            <a:r>
              <a:rPr lang="en-GB" baseline="30000" dirty="0" smtClean="0"/>
              <a:t>2</a:t>
            </a:r>
            <a:r>
              <a:rPr lang="en-GB" dirty="0" smtClean="0"/>
              <a:t> were more likely to receive a POI (</a:t>
            </a:r>
            <a:r>
              <a:rPr lang="en-GB" i="1" dirty="0" smtClean="0"/>
              <a:t>p-</a:t>
            </a:r>
            <a:r>
              <a:rPr lang="en-GB" dirty="0" smtClean="0"/>
              <a:t>0.03)</a:t>
            </a:r>
          </a:p>
          <a:p>
            <a:r>
              <a:rPr lang="en-GB" dirty="0"/>
              <a:t>In patients that were attended to by a physician, the undertaking of a POI had no impact on the scene time (</a:t>
            </a:r>
            <a:r>
              <a:rPr lang="en-GB" i="1" dirty="0"/>
              <a:t>p-</a:t>
            </a:r>
            <a:r>
              <a:rPr lang="en-GB" dirty="0"/>
              <a:t>0.51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4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6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high </a:t>
            </a:r>
            <a:r>
              <a:rPr lang="en-GB" dirty="0"/>
              <a:t>POI rate of 40% coupled with long rescue times and the occasional severe injuries supports the argument for winching </a:t>
            </a:r>
            <a:r>
              <a:rPr lang="en-GB" dirty="0" smtClean="0"/>
              <a:t>doctors</a:t>
            </a:r>
            <a:r>
              <a:rPr lang="en-GB" dirty="0"/>
              <a:t> </a:t>
            </a:r>
            <a:r>
              <a:rPr lang="en-GB" dirty="0" smtClean="0"/>
              <a:t>within our service</a:t>
            </a:r>
          </a:p>
          <a:p>
            <a:endParaRPr lang="en-GB" dirty="0"/>
          </a:p>
          <a:p>
            <a:r>
              <a:rPr lang="en-GB" dirty="0" smtClean="0"/>
              <a:t>Not </a:t>
            </a:r>
            <a:r>
              <a:rPr lang="en-GB" dirty="0"/>
              <a:t>doing so would deny a significant population of time critical interventions, advanced analgesia and procedural </a:t>
            </a:r>
            <a:r>
              <a:rPr lang="en-GB" dirty="0" smtClean="0"/>
              <a:t>sedation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3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35285"/>
            <a:ext cx="8229600" cy="5102027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With any retrospective study the potential for missed data exists </a:t>
            </a:r>
          </a:p>
          <a:p>
            <a:r>
              <a:rPr lang="en-GB" dirty="0" smtClean="0"/>
              <a:t>14 </a:t>
            </a:r>
            <a:r>
              <a:rPr lang="en-GB" dirty="0"/>
              <a:t>case sheets could not be located and were a potential source of bias. T</a:t>
            </a:r>
            <a:r>
              <a:rPr lang="en-GB" dirty="0" smtClean="0"/>
              <a:t>his </a:t>
            </a:r>
            <a:r>
              <a:rPr lang="en-GB" dirty="0"/>
              <a:t>group had similar demographics to the study </a:t>
            </a:r>
            <a:r>
              <a:rPr lang="en-GB" dirty="0" smtClean="0"/>
              <a:t>population</a:t>
            </a:r>
          </a:p>
          <a:p>
            <a:r>
              <a:rPr lang="en-GB" dirty="0" smtClean="0"/>
              <a:t>A physician </a:t>
            </a:r>
            <a:r>
              <a:rPr lang="en-GB" dirty="0"/>
              <a:t>offers </a:t>
            </a:r>
            <a:r>
              <a:rPr lang="en-GB" dirty="0" smtClean="0"/>
              <a:t>other </a:t>
            </a:r>
            <a:r>
              <a:rPr lang="en-GB" dirty="0"/>
              <a:t>potential benefits beyond drug administration and practical procedures including appropriate triaging and </a:t>
            </a:r>
            <a:r>
              <a:rPr lang="en-GB" dirty="0" smtClean="0"/>
              <a:t>dynamic decision </a:t>
            </a:r>
            <a:r>
              <a:rPr lang="en-GB" dirty="0"/>
              <a:t>making </a:t>
            </a:r>
            <a:endParaRPr lang="en-GB" dirty="0" smtClean="0"/>
          </a:p>
          <a:p>
            <a:r>
              <a:rPr lang="en-GB" dirty="0" smtClean="0"/>
              <a:t>In some </a:t>
            </a:r>
            <a:r>
              <a:rPr lang="en-GB" dirty="0"/>
              <a:t>services Ketamine can be administered by paramedics </a:t>
            </a:r>
            <a:r>
              <a:rPr lang="en-GB" dirty="0" smtClean="0"/>
              <a:t>and </a:t>
            </a:r>
            <a:r>
              <a:rPr lang="en-GB" dirty="0"/>
              <a:t>would therefore not constitute a </a:t>
            </a:r>
            <a:r>
              <a:rPr lang="en-GB" dirty="0" smtClean="0"/>
              <a:t>POI</a:t>
            </a:r>
            <a:endParaRPr lang="en-GB" dirty="0"/>
          </a:p>
        </p:txBody>
      </p:sp>
      <p:pic>
        <p:nvPicPr>
          <p:cNvPr id="4" name="Picture 6" descr="GSA HEM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48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1470025"/>
          </a:xfrm>
        </p:spPr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C:\Users\Peter\AppData\Local\Microsoft\Windows\Temporary Internet Files\Content.IE5\VEZ0E0A8\_MG_253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51" y="1176275"/>
            <a:ext cx="7387073" cy="49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GSA HEM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20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630</Words>
  <Application>Microsoft Office PowerPoint</Application>
  <PresentationFormat>On-screen Show 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Are physicians required during winch rescue missions in an Australian helicopter emergency medical service?   </vt:lpstr>
      <vt:lpstr>Greater Sydney Area HEMS</vt:lpstr>
      <vt:lpstr>Advantages of a winch capable HEMS</vt:lpstr>
      <vt:lpstr>Risks and problems?</vt:lpstr>
      <vt:lpstr>Aim </vt:lpstr>
      <vt:lpstr>Methods</vt:lpstr>
      <vt:lpstr>Physician only interventions</vt:lpstr>
      <vt:lpstr>Results</vt:lpstr>
      <vt:lpstr>PowerPoint Presentation</vt:lpstr>
      <vt:lpstr>Abnormal RTSc2 and association with Physician only interventions, in patients that were not pronounced life extinct on the scene (n=113)</vt:lpstr>
      <vt:lpstr>Effect of Physician only interventions on scene times</vt:lpstr>
      <vt:lpstr>Summary</vt:lpstr>
      <vt:lpstr>Conclusion</vt:lpstr>
      <vt:lpstr>Limitations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physicians required during winch rescue missions in an Australian helicopter emergency medical service?   Sherren PB, Hayes-Bradley C, Reid C, Burns B, Habig K Greater Sydney Area HEMS</dc:title>
  <dc:creator>Peter</dc:creator>
  <cp:lastModifiedBy>Peter</cp:lastModifiedBy>
  <cp:revision>17</cp:revision>
  <dcterms:created xsi:type="dcterms:W3CDTF">2012-08-27T08:39:36Z</dcterms:created>
  <dcterms:modified xsi:type="dcterms:W3CDTF">2012-08-29T08:02:27Z</dcterms:modified>
</cp:coreProperties>
</file>