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8" r:id="rId3"/>
    <p:sldId id="260" r:id="rId4"/>
    <p:sldId id="259" r:id="rId5"/>
    <p:sldId id="261" r:id="rId6"/>
    <p:sldId id="262" r:id="rId7"/>
    <p:sldId id="275" r:id="rId8"/>
    <p:sldId id="263" r:id="rId9"/>
    <p:sldId id="267" r:id="rId10"/>
    <p:sldId id="264" r:id="rId11"/>
    <p:sldId id="265" r:id="rId12"/>
    <p:sldId id="266" r:id="rId13"/>
    <p:sldId id="268" r:id="rId14"/>
    <p:sldId id="269" r:id="rId15"/>
    <p:sldId id="270" r:id="rId16"/>
    <p:sldId id="271" r:id="rId17"/>
    <p:sldId id="273" r:id="rId18"/>
    <p:sldId id="272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571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Percentage with coagulopathy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≤ 7 </c:v>
                </c:pt>
                <c:pt idx="1">
                  <c:v>8 to 9</c:v>
                </c:pt>
                <c:pt idx="2">
                  <c:v>10 to 11</c:v>
                </c:pt>
                <c:pt idx="3">
                  <c:v>12 to 13</c:v>
                </c:pt>
                <c:pt idx="4">
                  <c:v>≥ 14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26</c:v>
                </c:pt>
                <c:pt idx="1">
                  <c:v>28</c:v>
                </c:pt>
                <c:pt idx="2">
                  <c:v>50</c:v>
                </c:pt>
                <c:pt idx="3">
                  <c:v>63</c:v>
                </c:pt>
                <c:pt idx="4">
                  <c:v>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6500480"/>
        <c:axId val="106502400"/>
      </c:barChart>
      <c:catAx>
        <c:axId val="1065004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GB" sz="2000" dirty="0" smtClean="0">
                    <a:latin typeface="Trebuchet MS" pitchFamily="34" charset="0"/>
                  </a:rPr>
                  <a:t>ABSI</a:t>
                </a:r>
                <a:endParaRPr lang="en-GB" sz="2000" dirty="0">
                  <a:latin typeface="Trebuchet MS" pitchFamily="34" charset="0"/>
                </a:endParaRPr>
              </a:p>
            </c:rich>
          </c:tx>
          <c:overlay val="0"/>
        </c:title>
        <c:majorTickMark val="out"/>
        <c:minorTickMark val="none"/>
        <c:tickLblPos val="nextTo"/>
        <c:crossAx val="106502400"/>
        <c:crosses val="autoZero"/>
        <c:auto val="1"/>
        <c:lblAlgn val="ctr"/>
        <c:lblOffset val="100"/>
        <c:noMultiLvlLbl val="0"/>
      </c:catAx>
      <c:valAx>
        <c:axId val="106502400"/>
        <c:scaling>
          <c:orientation val="minMax"/>
          <c:max val="100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GB" sz="2000" dirty="0" smtClean="0">
                    <a:latin typeface="Trebuchet MS" pitchFamily="34" charset="0"/>
                  </a:rPr>
                  <a:t>Percentage </a:t>
                </a:r>
                <a:r>
                  <a:rPr lang="en-GB" sz="2000" dirty="0">
                    <a:latin typeface="Trebuchet MS" pitchFamily="34" charset="0"/>
                  </a:rPr>
                  <a:t>with coagulopathy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0650048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xVal>
            <c:numRef>
              <c:f>Sheet1!$U$3:$U$119</c:f>
              <c:numCache>
                <c:formatCode>General</c:formatCode>
                <c:ptCount val="117"/>
                <c:pt idx="0">
                  <c:v>13.6</c:v>
                </c:pt>
                <c:pt idx="1">
                  <c:v>11.6</c:v>
                </c:pt>
                <c:pt idx="2">
                  <c:v>14</c:v>
                </c:pt>
                <c:pt idx="3">
                  <c:v>9.6999999999999993</c:v>
                </c:pt>
                <c:pt idx="4">
                  <c:v>14.5</c:v>
                </c:pt>
                <c:pt idx="5">
                  <c:v>13.2</c:v>
                </c:pt>
                <c:pt idx="6">
                  <c:v>12.3</c:v>
                </c:pt>
                <c:pt idx="7">
                  <c:v>11.6</c:v>
                </c:pt>
                <c:pt idx="8">
                  <c:v>13.3</c:v>
                </c:pt>
                <c:pt idx="9">
                  <c:v>11</c:v>
                </c:pt>
                <c:pt idx="10">
                  <c:v>14</c:v>
                </c:pt>
                <c:pt idx="11">
                  <c:v>13.5</c:v>
                </c:pt>
                <c:pt idx="12">
                  <c:v>14.1</c:v>
                </c:pt>
                <c:pt idx="13">
                  <c:v>12.7</c:v>
                </c:pt>
                <c:pt idx="14">
                  <c:v>13.5</c:v>
                </c:pt>
                <c:pt idx="15">
                  <c:v>13.3</c:v>
                </c:pt>
                <c:pt idx="16">
                  <c:v>13.1</c:v>
                </c:pt>
                <c:pt idx="17">
                  <c:v>13.4</c:v>
                </c:pt>
                <c:pt idx="18">
                  <c:v>13.6</c:v>
                </c:pt>
                <c:pt idx="19">
                  <c:v>12.6</c:v>
                </c:pt>
                <c:pt idx="20">
                  <c:v>13.8</c:v>
                </c:pt>
                <c:pt idx="21">
                  <c:v>12</c:v>
                </c:pt>
                <c:pt idx="22">
                  <c:v>11.6</c:v>
                </c:pt>
                <c:pt idx="23">
                  <c:v>13.8</c:v>
                </c:pt>
                <c:pt idx="24">
                  <c:v>10.3</c:v>
                </c:pt>
                <c:pt idx="25">
                  <c:v>10.9</c:v>
                </c:pt>
                <c:pt idx="26">
                  <c:v>11.6</c:v>
                </c:pt>
                <c:pt idx="27">
                  <c:v>10.199999999999999</c:v>
                </c:pt>
                <c:pt idx="28">
                  <c:v>13.7</c:v>
                </c:pt>
                <c:pt idx="29">
                  <c:v>12.8</c:v>
                </c:pt>
                <c:pt idx="30">
                  <c:v>13.1</c:v>
                </c:pt>
                <c:pt idx="31">
                  <c:v>12.1</c:v>
                </c:pt>
                <c:pt idx="32">
                  <c:v>11.8</c:v>
                </c:pt>
                <c:pt idx="33">
                  <c:v>9.6999999999999993</c:v>
                </c:pt>
                <c:pt idx="34">
                  <c:v>12.9</c:v>
                </c:pt>
                <c:pt idx="35">
                  <c:v>11.2</c:v>
                </c:pt>
                <c:pt idx="36">
                  <c:v>12.7</c:v>
                </c:pt>
                <c:pt idx="37">
                  <c:v>12.6</c:v>
                </c:pt>
                <c:pt idx="38">
                  <c:v>13.7</c:v>
                </c:pt>
                <c:pt idx="39">
                  <c:v>10.8</c:v>
                </c:pt>
                <c:pt idx="40">
                  <c:v>11.5</c:v>
                </c:pt>
                <c:pt idx="41">
                  <c:v>12.5</c:v>
                </c:pt>
                <c:pt idx="42">
                  <c:v>12.5</c:v>
                </c:pt>
                <c:pt idx="43">
                  <c:v>11.4</c:v>
                </c:pt>
                <c:pt idx="44">
                  <c:v>13.6</c:v>
                </c:pt>
                <c:pt idx="45">
                  <c:v>12.7</c:v>
                </c:pt>
                <c:pt idx="46">
                  <c:v>14.3</c:v>
                </c:pt>
                <c:pt idx="47">
                  <c:v>13.7</c:v>
                </c:pt>
                <c:pt idx="48">
                  <c:v>12.1</c:v>
                </c:pt>
                <c:pt idx="49">
                  <c:v>14.6</c:v>
                </c:pt>
                <c:pt idx="50">
                  <c:v>13.4</c:v>
                </c:pt>
                <c:pt idx="51">
                  <c:v>13.5</c:v>
                </c:pt>
                <c:pt idx="52">
                  <c:v>13.8</c:v>
                </c:pt>
                <c:pt idx="53">
                  <c:v>12.7</c:v>
                </c:pt>
                <c:pt idx="54">
                  <c:v>12.9</c:v>
                </c:pt>
                <c:pt idx="55">
                  <c:v>13.7</c:v>
                </c:pt>
                <c:pt idx="56">
                  <c:v>14.6</c:v>
                </c:pt>
                <c:pt idx="57">
                  <c:v>13.4</c:v>
                </c:pt>
                <c:pt idx="58">
                  <c:v>12.8</c:v>
                </c:pt>
                <c:pt idx="59">
                  <c:v>14.2</c:v>
                </c:pt>
                <c:pt idx="60">
                  <c:v>13</c:v>
                </c:pt>
                <c:pt idx="61">
                  <c:v>13.7</c:v>
                </c:pt>
                <c:pt idx="62">
                  <c:v>12.1</c:v>
                </c:pt>
                <c:pt idx="63">
                  <c:v>12.1</c:v>
                </c:pt>
                <c:pt idx="64">
                  <c:v>14.1</c:v>
                </c:pt>
                <c:pt idx="65">
                  <c:v>13.6</c:v>
                </c:pt>
                <c:pt idx="66">
                  <c:v>12.7</c:v>
                </c:pt>
                <c:pt idx="67">
                  <c:v>14.6</c:v>
                </c:pt>
                <c:pt idx="68">
                  <c:v>13.5</c:v>
                </c:pt>
                <c:pt idx="69">
                  <c:v>14.4</c:v>
                </c:pt>
                <c:pt idx="70">
                  <c:v>12.9</c:v>
                </c:pt>
                <c:pt idx="71">
                  <c:v>18</c:v>
                </c:pt>
                <c:pt idx="72">
                  <c:v>15.8</c:v>
                </c:pt>
                <c:pt idx="73">
                  <c:v>16.8</c:v>
                </c:pt>
                <c:pt idx="74">
                  <c:v>16.2</c:v>
                </c:pt>
                <c:pt idx="75">
                  <c:v>21.4</c:v>
                </c:pt>
                <c:pt idx="76">
                  <c:v>14.7</c:v>
                </c:pt>
                <c:pt idx="77">
                  <c:v>15.8</c:v>
                </c:pt>
                <c:pt idx="78">
                  <c:v>19.7</c:v>
                </c:pt>
                <c:pt idx="79">
                  <c:v>14.9</c:v>
                </c:pt>
                <c:pt idx="80">
                  <c:v>16.600000000000001</c:v>
                </c:pt>
                <c:pt idx="81">
                  <c:v>15.8</c:v>
                </c:pt>
                <c:pt idx="82">
                  <c:v>15.7</c:v>
                </c:pt>
                <c:pt idx="83">
                  <c:v>30.7</c:v>
                </c:pt>
                <c:pt idx="84">
                  <c:v>15.2</c:v>
                </c:pt>
                <c:pt idx="85">
                  <c:v>15.8</c:v>
                </c:pt>
                <c:pt idx="86">
                  <c:v>16.5</c:v>
                </c:pt>
                <c:pt idx="87">
                  <c:v>16.2</c:v>
                </c:pt>
                <c:pt idx="88">
                  <c:v>18.899999999999999</c:v>
                </c:pt>
                <c:pt idx="89">
                  <c:v>15.1</c:v>
                </c:pt>
                <c:pt idx="90">
                  <c:v>15.7</c:v>
                </c:pt>
                <c:pt idx="91">
                  <c:v>14.7</c:v>
                </c:pt>
                <c:pt idx="92">
                  <c:v>17</c:v>
                </c:pt>
                <c:pt idx="93">
                  <c:v>18.5</c:v>
                </c:pt>
                <c:pt idx="94">
                  <c:v>18.8</c:v>
                </c:pt>
                <c:pt idx="95">
                  <c:v>18</c:v>
                </c:pt>
                <c:pt idx="96">
                  <c:v>25.9</c:v>
                </c:pt>
                <c:pt idx="97">
                  <c:v>14.8</c:v>
                </c:pt>
                <c:pt idx="98">
                  <c:v>14.7</c:v>
                </c:pt>
                <c:pt idx="99">
                  <c:v>15.2</c:v>
                </c:pt>
                <c:pt idx="100">
                  <c:v>15.9</c:v>
                </c:pt>
                <c:pt idx="101">
                  <c:v>15.7</c:v>
                </c:pt>
                <c:pt idx="102">
                  <c:v>17.899999999999999</c:v>
                </c:pt>
                <c:pt idx="103">
                  <c:v>17.7</c:v>
                </c:pt>
                <c:pt idx="104">
                  <c:v>17</c:v>
                </c:pt>
                <c:pt idx="105">
                  <c:v>14.6</c:v>
                </c:pt>
                <c:pt idx="106">
                  <c:v>17.600000000000001</c:v>
                </c:pt>
                <c:pt idx="107">
                  <c:v>14.7</c:v>
                </c:pt>
                <c:pt idx="108">
                  <c:v>15.7</c:v>
                </c:pt>
                <c:pt idx="109">
                  <c:v>15.9</c:v>
                </c:pt>
                <c:pt idx="110">
                  <c:v>14.9</c:v>
                </c:pt>
                <c:pt idx="111">
                  <c:v>14.8</c:v>
                </c:pt>
                <c:pt idx="112">
                  <c:v>16</c:v>
                </c:pt>
                <c:pt idx="113">
                  <c:v>16.100000000000001</c:v>
                </c:pt>
                <c:pt idx="114">
                  <c:v>24.2</c:v>
                </c:pt>
                <c:pt idx="115">
                  <c:v>17.399999999999999</c:v>
                </c:pt>
                <c:pt idx="116">
                  <c:v>17.100000000000001</c:v>
                </c:pt>
              </c:numCache>
            </c:numRef>
          </c:xVal>
          <c:yVal>
            <c:numRef>
              <c:f>Sheet1!$V$3:$V$119</c:f>
              <c:numCache>
                <c:formatCode>General</c:formatCode>
                <c:ptCount val="117"/>
                <c:pt idx="0">
                  <c:v>1.2</c:v>
                </c:pt>
                <c:pt idx="1">
                  <c:v>2</c:v>
                </c:pt>
                <c:pt idx="2">
                  <c:v>4.3</c:v>
                </c:pt>
                <c:pt idx="3">
                  <c:v>2.7</c:v>
                </c:pt>
                <c:pt idx="4">
                  <c:v>4.5</c:v>
                </c:pt>
                <c:pt idx="5">
                  <c:v>1.9</c:v>
                </c:pt>
                <c:pt idx="6">
                  <c:v>2.2999999999999998</c:v>
                </c:pt>
                <c:pt idx="7">
                  <c:v>2.5</c:v>
                </c:pt>
                <c:pt idx="8">
                  <c:v>2.9</c:v>
                </c:pt>
                <c:pt idx="9">
                  <c:v>2.1</c:v>
                </c:pt>
                <c:pt idx="10">
                  <c:v>2</c:v>
                </c:pt>
                <c:pt idx="11">
                  <c:v>2.6</c:v>
                </c:pt>
                <c:pt idx="12">
                  <c:v>3.9</c:v>
                </c:pt>
                <c:pt idx="13">
                  <c:v>6.3</c:v>
                </c:pt>
                <c:pt idx="14">
                  <c:v>1.5</c:v>
                </c:pt>
                <c:pt idx="15">
                  <c:v>3.6</c:v>
                </c:pt>
                <c:pt idx="16">
                  <c:v>1.2</c:v>
                </c:pt>
                <c:pt idx="17">
                  <c:v>2.2000000000000002</c:v>
                </c:pt>
                <c:pt idx="18">
                  <c:v>1.5</c:v>
                </c:pt>
                <c:pt idx="19">
                  <c:v>3.9</c:v>
                </c:pt>
                <c:pt idx="20">
                  <c:v>3.9</c:v>
                </c:pt>
                <c:pt idx="21">
                  <c:v>1.6</c:v>
                </c:pt>
                <c:pt idx="22">
                  <c:v>1.7</c:v>
                </c:pt>
                <c:pt idx="23">
                  <c:v>2.9</c:v>
                </c:pt>
                <c:pt idx="24">
                  <c:v>3.2</c:v>
                </c:pt>
                <c:pt idx="25">
                  <c:v>1.2</c:v>
                </c:pt>
                <c:pt idx="26">
                  <c:v>1.1000000000000001</c:v>
                </c:pt>
                <c:pt idx="27">
                  <c:v>5</c:v>
                </c:pt>
                <c:pt idx="28">
                  <c:v>1.8</c:v>
                </c:pt>
                <c:pt idx="29">
                  <c:v>1.8</c:v>
                </c:pt>
                <c:pt idx="30">
                  <c:v>2.2000000000000002</c:v>
                </c:pt>
                <c:pt idx="31">
                  <c:v>3</c:v>
                </c:pt>
                <c:pt idx="32">
                  <c:v>1.4</c:v>
                </c:pt>
                <c:pt idx="33">
                  <c:v>1.3</c:v>
                </c:pt>
                <c:pt idx="34">
                  <c:v>1</c:v>
                </c:pt>
                <c:pt idx="35">
                  <c:v>4.9000000000000004</c:v>
                </c:pt>
                <c:pt idx="36">
                  <c:v>1.7</c:v>
                </c:pt>
                <c:pt idx="37">
                  <c:v>0.8</c:v>
                </c:pt>
                <c:pt idx="38">
                  <c:v>0.7</c:v>
                </c:pt>
                <c:pt idx="39">
                  <c:v>1.9</c:v>
                </c:pt>
                <c:pt idx="40">
                  <c:v>0.5</c:v>
                </c:pt>
                <c:pt idx="41">
                  <c:v>1.6</c:v>
                </c:pt>
                <c:pt idx="42">
                  <c:v>1.8</c:v>
                </c:pt>
                <c:pt idx="43">
                  <c:v>1.5</c:v>
                </c:pt>
                <c:pt idx="44">
                  <c:v>7.2</c:v>
                </c:pt>
                <c:pt idx="45">
                  <c:v>1.5</c:v>
                </c:pt>
                <c:pt idx="46">
                  <c:v>2.34</c:v>
                </c:pt>
                <c:pt idx="47">
                  <c:v>2.2599999999999998</c:v>
                </c:pt>
                <c:pt idx="48">
                  <c:v>1.5</c:v>
                </c:pt>
                <c:pt idx="49">
                  <c:v>1.7</c:v>
                </c:pt>
                <c:pt idx="50">
                  <c:v>1.27</c:v>
                </c:pt>
                <c:pt idx="51">
                  <c:v>1.7</c:v>
                </c:pt>
                <c:pt idx="52">
                  <c:v>1</c:v>
                </c:pt>
                <c:pt idx="53">
                  <c:v>1.5</c:v>
                </c:pt>
                <c:pt idx="54">
                  <c:v>1</c:v>
                </c:pt>
                <c:pt idx="55">
                  <c:v>5.3</c:v>
                </c:pt>
                <c:pt idx="56">
                  <c:v>5</c:v>
                </c:pt>
                <c:pt idx="57">
                  <c:v>2.5</c:v>
                </c:pt>
                <c:pt idx="58">
                  <c:v>2.4</c:v>
                </c:pt>
                <c:pt idx="59">
                  <c:v>1.5</c:v>
                </c:pt>
                <c:pt idx="60">
                  <c:v>2.2000000000000002</c:v>
                </c:pt>
                <c:pt idx="61">
                  <c:v>1.1000000000000001</c:v>
                </c:pt>
                <c:pt idx="62">
                  <c:v>3.5</c:v>
                </c:pt>
                <c:pt idx="63">
                  <c:v>2.2000000000000002</c:v>
                </c:pt>
                <c:pt idx="64">
                  <c:v>1.5</c:v>
                </c:pt>
                <c:pt idx="65">
                  <c:v>2.4</c:v>
                </c:pt>
                <c:pt idx="66">
                  <c:v>1.3</c:v>
                </c:pt>
                <c:pt idx="67">
                  <c:v>3.7</c:v>
                </c:pt>
                <c:pt idx="68">
                  <c:v>2.1</c:v>
                </c:pt>
                <c:pt idx="69">
                  <c:v>0.9</c:v>
                </c:pt>
                <c:pt idx="70">
                  <c:v>1.1000000000000001</c:v>
                </c:pt>
                <c:pt idx="71">
                  <c:v>3.3</c:v>
                </c:pt>
                <c:pt idx="72">
                  <c:v>2.2999999999999998</c:v>
                </c:pt>
                <c:pt idx="73">
                  <c:v>5.0999999999999996</c:v>
                </c:pt>
                <c:pt idx="74">
                  <c:v>1.8</c:v>
                </c:pt>
                <c:pt idx="75">
                  <c:v>3.7</c:v>
                </c:pt>
                <c:pt idx="76">
                  <c:v>4.2</c:v>
                </c:pt>
                <c:pt idx="77">
                  <c:v>4.2</c:v>
                </c:pt>
                <c:pt idx="78">
                  <c:v>2.4</c:v>
                </c:pt>
                <c:pt idx="79">
                  <c:v>2.5</c:v>
                </c:pt>
                <c:pt idx="80">
                  <c:v>2.2999999999999998</c:v>
                </c:pt>
                <c:pt idx="81">
                  <c:v>2.4</c:v>
                </c:pt>
                <c:pt idx="82">
                  <c:v>2</c:v>
                </c:pt>
                <c:pt idx="83">
                  <c:v>3.7</c:v>
                </c:pt>
                <c:pt idx="84">
                  <c:v>2.7</c:v>
                </c:pt>
                <c:pt idx="85">
                  <c:v>5</c:v>
                </c:pt>
                <c:pt idx="86">
                  <c:v>3.8</c:v>
                </c:pt>
                <c:pt idx="87">
                  <c:v>2.2999999999999998</c:v>
                </c:pt>
                <c:pt idx="88">
                  <c:v>3.1</c:v>
                </c:pt>
                <c:pt idx="89">
                  <c:v>1.2</c:v>
                </c:pt>
                <c:pt idx="90">
                  <c:v>2.7</c:v>
                </c:pt>
                <c:pt idx="91">
                  <c:v>3.3</c:v>
                </c:pt>
                <c:pt idx="92">
                  <c:v>2.2000000000000002</c:v>
                </c:pt>
                <c:pt idx="93">
                  <c:v>2.67</c:v>
                </c:pt>
                <c:pt idx="94">
                  <c:v>7.1</c:v>
                </c:pt>
                <c:pt idx="95">
                  <c:v>6</c:v>
                </c:pt>
                <c:pt idx="96">
                  <c:v>2.2000000000000002</c:v>
                </c:pt>
                <c:pt idx="97">
                  <c:v>7.1</c:v>
                </c:pt>
                <c:pt idx="98">
                  <c:v>4.0999999999999996</c:v>
                </c:pt>
                <c:pt idx="99">
                  <c:v>5.5</c:v>
                </c:pt>
                <c:pt idx="100">
                  <c:v>4.3</c:v>
                </c:pt>
                <c:pt idx="101">
                  <c:v>2.5</c:v>
                </c:pt>
                <c:pt idx="102">
                  <c:v>2.2000000000000002</c:v>
                </c:pt>
                <c:pt idx="103">
                  <c:v>2.1</c:v>
                </c:pt>
                <c:pt idx="104">
                  <c:v>2.7</c:v>
                </c:pt>
                <c:pt idx="105">
                  <c:v>1</c:v>
                </c:pt>
                <c:pt idx="106">
                  <c:v>5</c:v>
                </c:pt>
                <c:pt idx="107">
                  <c:v>5.2</c:v>
                </c:pt>
                <c:pt idx="108">
                  <c:v>1.9</c:v>
                </c:pt>
                <c:pt idx="109">
                  <c:v>5</c:v>
                </c:pt>
                <c:pt idx="110">
                  <c:v>5.8</c:v>
                </c:pt>
                <c:pt idx="111">
                  <c:v>1.2</c:v>
                </c:pt>
                <c:pt idx="112">
                  <c:v>2.1</c:v>
                </c:pt>
                <c:pt idx="113">
                  <c:v>7.6</c:v>
                </c:pt>
                <c:pt idx="114">
                  <c:v>5.3</c:v>
                </c:pt>
                <c:pt idx="115">
                  <c:v>2.8</c:v>
                </c:pt>
                <c:pt idx="116">
                  <c:v>5.8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6678912"/>
        <c:axId val="107488000"/>
      </c:scatterChart>
      <c:valAx>
        <c:axId val="106678912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sz="1800" dirty="0" err="1"/>
                  <a:t>Prothrombin</a:t>
                </a:r>
                <a:r>
                  <a:rPr lang="en-US" sz="1800" dirty="0"/>
                  <a:t> Time (seconds)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07488000"/>
        <c:crosses val="autoZero"/>
        <c:crossBetween val="midCat"/>
      </c:valAx>
      <c:valAx>
        <c:axId val="107488000"/>
        <c:scaling>
          <c:orientation val="minMax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sz="1800" dirty="0"/>
                  <a:t>Serum Lactate (</a:t>
                </a:r>
                <a:r>
                  <a:rPr lang="en-US" sz="1800" dirty="0" err="1"/>
                  <a:t>mmol</a:t>
                </a:r>
                <a:r>
                  <a:rPr lang="en-US" sz="1800" dirty="0"/>
                  <a:t>/L)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06678912"/>
        <c:crosses val="autoZero"/>
        <c:crossBetween val="midCat"/>
      </c:valAx>
    </c:plotArea>
    <c:plotVisOnly val="1"/>
    <c:dispBlanksAs val="gap"/>
    <c:showDLblsOverMax val="0"/>
  </c:chart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F4975C-934A-41B9-A5B2-9370008581C5}" type="doc">
      <dgm:prSet loTypeId="urn:microsoft.com/office/officeart/2005/8/layout/orgChart1" loCatId="hierarchy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GB"/>
        </a:p>
      </dgm:t>
    </dgm:pt>
    <dgm:pt modelId="{B828593A-3222-46CD-865B-87F085817EE0}">
      <dgm:prSet phldrT="[Text]"/>
      <dgm:spPr/>
      <dgm:t>
        <a:bodyPr/>
        <a:lstStyle/>
        <a:p>
          <a:r>
            <a:rPr lang="en-GB" dirty="0" smtClean="0">
              <a:latin typeface="+mj-lt"/>
            </a:rPr>
            <a:t>total cases reviewed</a:t>
          </a:r>
        </a:p>
        <a:p>
          <a:r>
            <a:rPr lang="en-GB" dirty="0" smtClean="0">
              <a:latin typeface="+mj-lt"/>
            </a:rPr>
            <a:t>(n=205)</a:t>
          </a:r>
          <a:endParaRPr lang="en-GB" dirty="0">
            <a:latin typeface="+mj-lt"/>
          </a:endParaRPr>
        </a:p>
      </dgm:t>
    </dgm:pt>
    <dgm:pt modelId="{2D96A871-D98C-484C-9F41-80AFD98CAF20}" type="parTrans" cxnId="{87E38F70-7928-436F-A48C-FB7B5B949DAD}">
      <dgm:prSet/>
      <dgm:spPr/>
      <dgm:t>
        <a:bodyPr/>
        <a:lstStyle/>
        <a:p>
          <a:endParaRPr lang="en-GB"/>
        </a:p>
      </dgm:t>
    </dgm:pt>
    <dgm:pt modelId="{8349EFD0-A167-4BA1-A845-D71882E6FD2C}" type="sibTrans" cxnId="{87E38F70-7928-436F-A48C-FB7B5B949DAD}">
      <dgm:prSet/>
      <dgm:spPr/>
      <dgm:t>
        <a:bodyPr/>
        <a:lstStyle/>
        <a:p>
          <a:endParaRPr lang="en-GB"/>
        </a:p>
      </dgm:t>
    </dgm:pt>
    <dgm:pt modelId="{83309FDD-3020-43BC-BED3-1D50B8624767}" type="asst">
      <dgm:prSet phldrT="[Text]">
        <dgm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GB" dirty="0" smtClean="0">
              <a:latin typeface="+mj-lt"/>
            </a:rPr>
            <a:t>excluded</a:t>
          </a:r>
        </a:p>
        <a:p>
          <a:r>
            <a:rPr lang="en-GB" dirty="0" smtClean="0">
              <a:latin typeface="+mj-lt"/>
            </a:rPr>
            <a:t>(n=60)</a:t>
          </a:r>
        </a:p>
        <a:p>
          <a:r>
            <a:rPr lang="en-GB" dirty="0" smtClean="0">
              <a:latin typeface="+mj-lt"/>
            </a:rPr>
            <a:t>missing data </a:t>
          </a:r>
        </a:p>
        <a:p>
          <a:r>
            <a:rPr lang="en-GB" dirty="0" smtClean="0">
              <a:latin typeface="+mj-lt"/>
            </a:rPr>
            <a:t>(n=28)</a:t>
          </a:r>
          <a:endParaRPr lang="en-GB" dirty="0">
            <a:latin typeface="+mj-lt"/>
          </a:endParaRPr>
        </a:p>
      </dgm:t>
    </dgm:pt>
    <dgm:pt modelId="{D80E10F6-65A7-4125-AB9D-BBF097927C1C}" type="parTrans" cxnId="{CF2B1893-1527-41E9-B48F-F23AC07BB9A7}">
      <dgm:prSet/>
      <dgm:spPr/>
      <dgm:t>
        <a:bodyPr/>
        <a:lstStyle/>
        <a:p>
          <a:endParaRPr lang="en-GB"/>
        </a:p>
      </dgm:t>
    </dgm:pt>
    <dgm:pt modelId="{EE01E1DD-CC53-411A-BE6C-ECEA27A4EADB}" type="sibTrans" cxnId="{CF2B1893-1527-41E9-B48F-F23AC07BB9A7}">
      <dgm:prSet/>
      <dgm:spPr/>
      <dgm:t>
        <a:bodyPr/>
        <a:lstStyle/>
        <a:p>
          <a:endParaRPr lang="en-GB"/>
        </a:p>
      </dgm:t>
    </dgm:pt>
    <dgm:pt modelId="{7A1E67DD-F55B-42E5-9C05-191E5DCF4C32}">
      <dgm:prSet phldrT="[Tex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en-GB" dirty="0" smtClean="0">
              <a:solidFill>
                <a:schemeClr val="tx1"/>
              </a:solidFill>
              <a:latin typeface="+mj-lt"/>
            </a:rPr>
            <a:t>Lethal triad</a:t>
          </a:r>
        </a:p>
        <a:p>
          <a:r>
            <a:rPr lang="en-GB" dirty="0" smtClean="0">
              <a:solidFill>
                <a:schemeClr val="tx1"/>
              </a:solidFill>
              <a:latin typeface="+mj-lt"/>
            </a:rPr>
            <a:t>(n=15</a:t>
          </a:r>
          <a:r>
            <a:rPr lang="en-GB" dirty="0" smtClean="0">
              <a:solidFill>
                <a:schemeClr val="tx1"/>
              </a:solidFill>
            </a:rPr>
            <a:t>)</a:t>
          </a:r>
          <a:endParaRPr lang="en-GB" dirty="0">
            <a:solidFill>
              <a:schemeClr val="tx1"/>
            </a:solidFill>
          </a:endParaRPr>
        </a:p>
      </dgm:t>
    </dgm:pt>
    <dgm:pt modelId="{6D0D83E7-528B-45C6-910E-247B9579260D}" type="parTrans" cxnId="{B42EB7A6-11E9-4F25-B1CD-D496088FA9EE}">
      <dgm:prSet/>
      <dgm:spPr/>
      <dgm:t>
        <a:bodyPr/>
        <a:lstStyle/>
        <a:p>
          <a:endParaRPr lang="en-GB"/>
        </a:p>
      </dgm:t>
    </dgm:pt>
    <dgm:pt modelId="{08FF0BD1-3DB5-462D-AA77-38D92A2A70B8}" type="sibTrans" cxnId="{B42EB7A6-11E9-4F25-B1CD-D496088FA9EE}">
      <dgm:prSet/>
      <dgm:spPr/>
      <dgm:t>
        <a:bodyPr/>
        <a:lstStyle/>
        <a:p>
          <a:endParaRPr lang="en-GB"/>
        </a:p>
      </dgm:t>
    </dgm:pt>
    <dgm:pt modelId="{DFC5FB9A-555A-435C-A1EA-0179E2EC11F5}">
      <dgm:prSet phldrT="[Text]"/>
      <dgm:spPr>
        <a:solidFill>
          <a:srgbClr val="FF0000"/>
        </a:solidFill>
        <a:ln>
          <a:solidFill>
            <a:schemeClr val="tx2"/>
          </a:solidFill>
        </a:ln>
      </dgm:spPr>
      <dgm:t>
        <a:bodyPr/>
        <a:lstStyle/>
        <a:p>
          <a:r>
            <a:rPr lang="en-GB" dirty="0" smtClean="0">
              <a:solidFill>
                <a:schemeClr val="tx1"/>
              </a:solidFill>
              <a:latin typeface="+mj-lt"/>
            </a:rPr>
            <a:t>Non Triad group</a:t>
          </a:r>
        </a:p>
        <a:p>
          <a:r>
            <a:rPr lang="en-GB" dirty="0" smtClean="0">
              <a:solidFill>
                <a:schemeClr val="tx1"/>
              </a:solidFill>
              <a:latin typeface="+mj-lt"/>
            </a:rPr>
            <a:t>(n=102)</a:t>
          </a:r>
          <a:endParaRPr lang="en-GB" dirty="0">
            <a:solidFill>
              <a:schemeClr val="tx1"/>
            </a:solidFill>
            <a:latin typeface="+mj-lt"/>
          </a:endParaRPr>
        </a:p>
      </dgm:t>
    </dgm:pt>
    <dgm:pt modelId="{9A89A58B-95FF-4452-9BBE-6B66314AD1FD}" type="parTrans" cxnId="{E3716C98-939A-47C7-A04E-2B43993EBA1F}">
      <dgm:prSet/>
      <dgm:spPr/>
      <dgm:t>
        <a:bodyPr/>
        <a:lstStyle/>
        <a:p>
          <a:endParaRPr lang="en-GB"/>
        </a:p>
      </dgm:t>
    </dgm:pt>
    <dgm:pt modelId="{392F461A-2594-485B-BA7A-576B867F4383}" type="sibTrans" cxnId="{E3716C98-939A-47C7-A04E-2B43993EBA1F}">
      <dgm:prSet/>
      <dgm:spPr/>
      <dgm:t>
        <a:bodyPr/>
        <a:lstStyle/>
        <a:p>
          <a:endParaRPr lang="en-GB"/>
        </a:p>
      </dgm:t>
    </dgm:pt>
    <dgm:pt modelId="{5681078B-3858-444B-ABCB-A1904E9C3DF1}" type="pres">
      <dgm:prSet presAssocID="{38F4975C-934A-41B9-A5B2-9370008581C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8A9741B-296B-44F2-AD2F-D4E01987A879}" type="pres">
      <dgm:prSet presAssocID="{B828593A-3222-46CD-865B-87F085817EE0}" presName="hierRoot1" presStyleCnt="0">
        <dgm:presLayoutVars>
          <dgm:hierBranch val="init"/>
        </dgm:presLayoutVars>
      </dgm:prSet>
      <dgm:spPr/>
    </dgm:pt>
    <dgm:pt modelId="{3859FE59-4028-4233-9083-4B97060B6469}" type="pres">
      <dgm:prSet presAssocID="{B828593A-3222-46CD-865B-87F085817EE0}" presName="rootComposite1" presStyleCnt="0"/>
      <dgm:spPr/>
    </dgm:pt>
    <dgm:pt modelId="{6EA62DEA-75DA-42A9-B2DE-BACBBBE763EC}" type="pres">
      <dgm:prSet presAssocID="{B828593A-3222-46CD-865B-87F085817EE0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9D74D53-CCC9-4931-BC8C-3B0F17F28841}" type="pres">
      <dgm:prSet presAssocID="{B828593A-3222-46CD-865B-87F085817EE0}" presName="rootConnector1" presStyleLbl="node1" presStyleIdx="0" presStyleCnt="0"/>
      <dgm:spPr/>
      <dgm:t>
        <a:bodyPr/>
        <a:lstStyle/>
        <a:p>
          <a:endParaRPr lang="en-US"/>
        </a:p>
      </dgm:t>
    </dgm:pt>
    <dgm:pt modelId="{A3533EE9-0BB8-4E78-BA26-A55DAA128671}" type="pres">
      <dgm:prSet presAssocID="{B828593A-3222-46CD-865B-87F085817EE0}" presName="hierChild2" presStyleCnt="0"/>
      <dgm:spPr/>
    </dgm:pt>
    <dgm:pt modelId="{E7CCB10C-AB3E-48DB-8F53-A113CFBAA6E6}" type="pres">
      <dgm:prSet presAssocID="{6D0D83E7-528B-45C6-910E-247B9579260D}" presName="Name37" presStyleLbl="parChTrans1D2" presStyleIdx="0" presStyleCnt="3"/>
      <dgm:spPr/>
      <dgm:t>
        <a:bodyPr/>
        <a:lstStyle/>
        <a:p>
          <a:endParaRPr lang="en-US"/>
        </a:p>
      </dgm:t>
    </dgm:pt>
    <dgm:pt modelId="{9B0C10D8-3D97-4B81-8AAA-671467DE36B2}" type="pres">
      <dgm:prSet presAssocID="{7A1E67DD-F55B-42E5-9C05-191E5DCF4C32}" presName="hierRoot2" presStyleCnt="0">
        <dgm:presLayoutVars>
          <dgm:hierBranch val="init"/>
        </dgm:presLayoutVars>
      </dgm:prSet>
      <dgm:spPr/>
    </dgm:pt>
    <dgm:pt modelId="{D22032F3-7E53-4CEE-BA5E-B0800B8351BE}" type="pres">
      <dgm:prSet presAssocID="{7A1E67DD-F55B-42E5-9C05-191E5DCF4C32}" presName="rootComposite" presStyleCnt="0"/>
      <dgm:spPr/>
    </dgm:pt>
    <dgm:pt modelId="{2756C0A4-ADAC-4143-925E-A2C9D40EA2FA}" type="pres">
      <dgm:prSet presAssocID="{7A1E67DD-F55B-42E5-9C05-191E5DCF4C32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E544962-1761-4DC0-AF06-32D530E8C643}" type="pres">
      <dgm:prSet presAssocID="{7A1E67DD-F55B-42E5-9C05-191E5DCF4C32}" presName="rootConnector" presStyleLbl="node2" presStyleIdx="0" presStyleCnt="2"/>
      <dgm:spPr/>
      <dgm:t>
        <a:bodyPr/>
        <a:lstStyle/>
        <a:p>
          <a:endParaRPr lang="en-US"/>
        </a:p>
      </dgm:t>
    </dgm:pt>
    <dgm:pt modelId="{EB92554C-2FFD-41B8-82B9-A677B3BC5997}" type="pres">
      <dgm:prSet presAssocID="{7A1E67DD-F55B-42E5-9C05-191E5DCF4C32}" presName="hierChild4" presStyleCnt="0"/>
      <dgm:spPr/>
    </dgm:pt>
    <dgm:pt modelId="{6321688B-3076-46CD-B8B1-A538482C6BE8}" type="pres">
      <dgm:prSet presAssocID="{7A1E67DD-F55B-42E5-9C05-191E5DCF4C32}" presName="hierChild5" presStyleCnt="0"/>
      <dgm:spPr/>
    </dgm:pt>
    <dgm:pt modelId="{8B06711C-B8FB-475C-ADFC-E7C59960C98D}" type="pres">
      <dgm:prSet presAssocID="{9A89A58B-95FF-4452-9BBE-6B66314AD1FD}" presName="Name37" presStyleLbl="parChTrans1D2" presStyleIdx="1" presStyleCnt="3"/>
      <dgm:spPr/>
      <dgm:t>
        <a:bodyPr/>
        <a:lstStyle/>
        <a:p>
          <a:endParaRPr lang="en-US"/>
        </a:p>
      </dgm:t>
    </dgm:pt>
    <dgm:pt modelId="{2E5DEBA9-8DFF-4016-97FB-F2FC62C7F52A}" type="pres">
      <dgm:prSet presAssocID="{DFC5FB9A-555A-435C-A1EA-0179E2EC11F5}" presName="hierRoot2" presStyleCnt="0">
        <dgm:presLayoutVars>
          <dgm:hierBranch val="init"/>
        </dgm:presLayoutVars>
      </dgm:prSet>
      <dgm:spPr/>
    </dgm:pt>
    <dgm:pt modelId="{1E9CE26E-E9FA-4DC2-AB2C-FED64F1AF71C}" type="pres">
      <dgm:prSet presAssocID="{DFC5FB9A-555A-435C-A1EA-0179E2EC11F5}" presName="rootComposite" presStyleCnt="0"/>
      <dgm:spPr/>
    </dgm:pt>
    <dgm:pt modelId="{A2EF9B5D-7737-40F5-8318-AC4894FA342C}" type="pres">
      <dgm:prSet presAssocID="{DFC5FB9A-555A-435C-A1EA-0179E2EC11F5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E69382E2-35C8-4DA4-9665-7BE7D49DEA1F}" type="pres">
      <dgm:prSet presAssocID="{DFC5FB9A-555A-435C-A1EA-0179E2EC11F5}" presName="rootConnector" presStyleLbl="node2" presStyleIdx="1" presStyleCnt="2"/>
      <dgm:spPr/>
      <dgm:t>
        <a:bodyPr/>
        <a:lstStyle/>
        <a:p>
          <a:endParaRPr lang="en-US"/>
        </a:p>
      </dgm:t>
    </dgm:pt>
    <dgm:pt modelId="{3A475178-7128-450A-AE02-3847BFA34316}" type="pres">
      <dgm:prSet presAssocID="{DFC5FB9A-555A-435C-A1EA-0179E2EC11F5}" presName="hierChild4" presStyleCnt="0"/>
      <dgm:spPr/>
    </dgm:pt>
    <dgm:pt modelId="{BC134778-D2F5-4F0D-A7FA-B932050CFCC0}" type="pres">
      <dgm:prSet presAssocID="{DFC5FB9A-555A-435C-A1EA-0179E2EC11F5}" presName="hierChild5" presStyleCnt="0"/>
      <dgm:spPr/>
    </dgm:pt>
    <dgm:pt modelId="{E9D3F407-4C18-49C6-A177-C77A3EF62FF0}" type="pres">
      <dgm:prSet presAssocID="{B828593A-3222-46CD-865B-87F085817EE0}" presName="hierChild3" presStyleCnt="0"/>
      <dgm:spPr/>
    </dgm:pt>
    <dgm:pt modelId="{DD58E620-B645-4F3A-A6B2-2E519608EC8E}" type="pres">
      <dgm:prSet presAssocID="{D80E10F6-65A7-4125-AB9D-BBF097927C1C}" presName="Name111" presStyleLbl="parChTrans1D2" presStyleIdx="2" presStyleCnt="3"/>
      <dgm:spPr/>
      <dgm:t>
        <a:bodyPr/>
        <a:lstStyle/>
        <a:p>
          <a:endParaRPr lang="en-US"/>
        </a:p>
      </dgm:t>
    </dgm:pt>
    <dgm:pt modelId="{CFCBEE80-295B-4306-9A64-A0CDA21E040B}" type="pres">
      <dgm:prSet presAssocID="{83309FDD-3020-43BC-BED3-1D50B8624767}" presName="hierRoot3" presStyleCnt="0">
        <dgm:presLayoutVars>
          <dgm:hierBranch val="init"/>
        </dgm:presLayoutVars>
      </dgm:prSet>
      <dgm:spPr/>
    </dgm:pt>
    <dgm:pt modelId="{A7FB8329-9B1B-43FA-8C46-DC88D0F73659}" type="pres">
      <dgm:prSet presAssocID="{83309FDD-3020-43BC-BED3-1D50B8624767}" presName="rootComposite3" presStyleCnt="0"/>
      <dgm:spPr/>
    </dgm:pt>
    <dgm:pt modelId="{08AC69CB-4C60-4C32-AA52-2A0868D9DDA6}" type="pres">
      <dgm:prSet presAssocID="{83309FDD-3020-43BC-BED3-1D50B8624767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10F5F75-D590-42E4-A794-DBC416DC5063}" type="pres">
      <dgm:prSet presAssocID="{83309FDD-3020-43BC-BED3-1D50B8624767}" presName="rootConnector3" presStyleLbl="asst1" presStyleIdx="0" presStyleCnt="1"/>
      <dgm:spPr/>
      <dgm:t>
        <a:bodyPr/>
        <a:lstStyle/>
        <a:p>
          <a:endParaRPr lang="en-US"/>
        </a:p>
      </dgm:t>
    </dgm:pt>
    <dgm:pt modelId="{4820ECD1-38CF-44DC-B4CA-E3EF5AFC4CCF}" type="pres">
      <dgm:prSet presAssocID="{83309FDD-3020-43BC-BED3-1D50B8624767}" presName="hierChild6" presStyleCnt="0"/>
      <dgm:spPr/>
    </dgm:pt>
    <dgm:pt modelId="{F4ADA397-FB29-4773-9DCF-3F86D569413A}" type="pres">
      <dgm:prSet presAssocID="{83309FDD-3020-43BC-BED3-1D50B8624767}" presName="hierChild7" presStyleCnt="0"/>
      <dgm:spPr/>
    </dgm:pt>
  </dgm:ptLst>
  <dgm:cxnLst>
    <dgm:cxn modelId="{DA3B9BD9-D400-48FF-BF47-F7995B0FCB1D}" type="presOf" srcId="{7A1E67DD-F55B-42E5-9C05-191E5DCF4C32}" destId="{2756C0A4-ADAC-4143-925E-A2C9D40EA2FA}" srcOrd="0" destOrd="0" presId="urn:microsoft.com/office/officeart/2005/8/layout/orgChart1"/>
    <dgm:cxn modelId="{2B795200-ADD3-47C2-8E9A-969FAA24A082}" type="presOf" srcId="{7A1E67DD-F55B-42E5-9C05-191E5DCF4C32}" destId="{4E544962-1761-4DC0-AF06-32D530E8C643}" srcOrd="1" destOrd="0" presId="urn:microsoft.com/office/officeart/2005/8/layout/orgChart1"/>
    <dgm:cxn modelId="{E3716C98-939A-47C7-A04E-2B43993EBA1F}" srcId="{B828593A-3222-46CD-865B-87F085817EE0}" destId="{DFC5FB9A-555A-435C-A1EA-0179E2EC11F5}" srcOrd="2" destOrd="0" parTransId="{9A89A58B-95FF-4452-9BBE-6B66314AD1FD}" sibTransId="{392F461A-2594-485B-BA7A-576B867F4383}"/>
    <dgm:cxn modelId="{7E08FB24-4D6E-42F4-86C0-434DFA650A10}" type="presOf" srcId="{83309FDD-3020-43BC-BED3-1D50B8624767}" destId="{08AC69CB-4C60-4C32-AA52-2A0868D9DDA6}" srcOrd="0" destOrd="0" presId="urn:microsoft.com/office/officeart/2005/8/layout/orgChart1"/>
    <dgm:cxn modelId="{37DF5344-7050-4ECC-AD2F-314C96C05706}" type="presOf" srcId="{6D0D83E7-528B-45C6-910E-247B9579260D}" destId="{E7CCB10C-AB3E-48DB-8F53-A113CFBAA6E6}" srcOrd="0" destOrd="0" presId="urn:microsoft.com/office/officeart/2005/8/layout/orgChart1"/>
    <dgm:cxn modelId="{829058EC-E97A-4335-B49A-555B37149AD0}" type="presOf" srcId="{9A89A58B-95FF-4452-9BBE-6B66314AD1FD}" destId="{8B06711C-B8FB-475C-ADFC-E7C59960C98D}" srcOrd="0" destOrd="0" presId="urn:microsoft.com/office/officeart/2005/8/layout/orgChart1"/>
    <dgm:cxn modelId="{87E38F70-7928-436F-A48C-FB7B5B949DAD}" srcId="{38F4975C-934A-41B9-A5B2-9370008581C5}" destId="{B828593A-3222-46CD-865B-87F085817EE0}" srcOrd="0" destOrd="0" parTransId="{2D96A871-D98C-484C-9F41-80AFD98CAF20}" sibTransId="{8349EFD0-A167-4BA1-A845-D71882E6FD2C}"/>
    <dgm:cxn modelId="{A2756CC4-1121-4EF4-965D-5606AE44624E}" type="presOf" srcId="{38F4975C-934A-41B9-A5B2-9370008581C5}" destId="{5681078B-3858-444B-ABCB-A1904E9C3DF1}" srcOrd="0" destOrd="0" presId="urn:microsoft.com/office/officeart/2005/8/layout/orgChart1"/>
    <dgm:cxn modelId="{B42EB7A6-11E9-4F25-B1CD-D496088FA9EE}" srcId="{B828593A-3222-46CD-865B-87F085817EE0}" destId="{7A1E67DD-F55B-42E5-9C05-191E5DCF4C32}" srcOrd="1" destOrd="0" parTransId="{6D0D83E7-528B-45C6-910E-247B9579260D}" sibTransId="{08FF0BD1-3DB5-462D-AA77-38D92A2A70B8}"/>
    <dgm:cxn modelId="{CF2B1893-1527-41E9-B48F-F23AC07BB9A7}" srcId="{B828593A-3222-46CD-865B-87F085817EE0}" destId="{83309FDD-3020-43BC-BED3-1D50B8624767}" srcOrd="0" destOrd="0" parTransId="{D80E10F6-65A7-4125-AB9D-BBF097927C1C}" sibTransId="{EE01E1DD-CC53-411A-BE6C-ECEA27A4EADB}"/>
    <dgm:cxn modelId="{4E1CB768-B622-42F8-90F1-C1DBBC3C498D}" type="presOf" srcId="{DFC5FB9A-555A-435C-A1EA-0179E2EC11F5}" destId="{A2EF9B5D-7737-40F5-8318-AC4894FA342C}" srcOrd="0" destOrd="0" presId="urn:microsoft.com/office/officeart/2005/8/layout/orgChart1"/>
    <dgm:cxn modelId="{A89C4C14-C643-45FA-9059-924F5D1AECF7}" type="presOf" srcId="{DFC5FB9A-555A-435C-A1EA-0179E2EC11F5}" destId="{E69382E2-35C8-4DA4-9665-7BE7D49DEA1F}" srcOrd="1" destOrd="0" presId="urn:microsoft.com/office/officeart/2005/8/layout/orgChart1"/>
    <dgm:cxn modelId="{A8311615-C186-4005-B5B7-5048D8840786}" type="presOf" srcId="{B828593A-3222-46CD-865B-87F085817EE0}" destId="{6EA62DEA-75DA-42A9-B2DE-BACBBBE763EC}" srcOrd="0" destOrd="0" presId="urn:microsoft.com/office/officeart/2005/8/layout/orgChart1"/>
    <dgm:cxn modelId="{BFBF98AF-2706-4896-B50E-CEA56E224707}" type="presOf" srcId="{B828593A-3222-46CD-865B-87F085817EE0}" destId="{B9D74D53-CCC9-4931-BC8C-3B0F17F28841}" srcOrd="1" destOrd="0" presId="urn:microsoft.com/office/officeart/2005/8/layout/orgChart1"/>
    <dgm:cxn modelId="{C5136358-E0E7-4634-9657-F28139A58F28}" type="presOf" srcId="{83309FDD-3020-43BC-BED3-1D50B8624767}" destId="{410F5F75-D590-42E4-A794-DBC416DC5063}" srcOrd="1" destOrd="0" presId="urn:microsoft.com/office/officeart/2005/8/layout/orgChart1"/>
    <dgm:cxn modelId="{50BB1CDF-C8BB-48B7-B703-E5DACA284EBB}" type="presOf" srcId="{D80E10F6-65A7-4125-AB9D-BBF097927C1C}" destId="{DD58E620-B645-4F3A-A6B2-2E519608EC8E}" srcOrd="0" destOrd="0" presId="urn:microsoft.com/office/officeart/2005/8/layout/orgChart1"/>
    <dgm:cxn modelId="{780A7AAB-2096-490D-A884-0FDEC6AD7F27}" type="presParOf" srcId="{5681078B-3858-444B-ABCB-A1904E9C3DF1}" destId="{D8A9741B-296B-44F2-AD2F-D4E01987A879}" srcOrd="0" destOrd="0" presId="urn:microsoft.com/office/officeart/2005/8/layout/orgChart1"/>
    <dgm:cxn modelId="{33C053E3-414A-4B95-B681-D3E461CAAEDC}" type="presParOf" srcId="{D8A9741B-296B-44F2-AD2F-D4E01987A879}" destId="{3859FE59-4028-4233-9083-4B97060B6469}" srcOrd="0" destOrd="0" presId="urn:microsoft.com/office/officeart/2005/8/layout/orgChart1"/>
    <dgm:cxn modelId="{D1114F23-88DF-43AF-9835-D299C9F92574}" type="presParOf" srcId="{3859FE59-4028-4233-9083-4B97060B6469}" destId="{6EA62DEA-75DA-42A9-B2DE-BACBBBE763EC}" srcOrd="0" destOrd="0" presId="urn:microsoft.com/office/officeart/2005/8/layout/orgChart1"/>
    <dgm:cxn modelId="{982EED6E-59EC-46A4-A3F9-2CE58B1AFDF7}" type="presParOf" srcId="{3859FE59-4028-4233-9083-4B97060B6469}" destId="{B9D74D53-CCC9-4931-BC8C-3B0F17F28841}" srcOrd="1" destOrd="0" presId="urn:microsoft.com/office/officeart/2005/8/layout/orgChart1"/>
    <dgm:cxn modelId="{C0E80D3F-CFF3-43F1-8424-98A40A2244FE}" type="presParOf" srcId="{D8A9741B-296B-44F2-AD2F-D4E01987A879}" destId="{A3533EE9-0BB8-4E78-BA26-A55DAA128671}" srcOrd="1" destOrd="0" presId="urn:microsoft.com/office/officeart/2005/8/layout/orgChart1"/>
    <dgm:cxn modelId="{3E72A7C7-0066-4429-BCED-0E53F7B55872}" type="presParOf" srcId="{A3533EE9-0BB8-4E78-BA26-A55DAA128671}" destId="{E7CCB10C-AB3E-48DB-8F53-A113CFBAA6E6}" srcOrd="0" destOrd="0" presId="urn:microsoft.com/office/officeart/2005/8/layout/orgChart1"/>
    <dgm:cxn modelId="{427148E5-1E26-455E-BCB7-3808A7B3EA68}" type="presParOf" srcId="{A3533EE9-0BB8-4E78-BA26-A55DAA128671}" destId="{9B0C10D8-3D97-4B81-8AAA-671467DE36B2}" srcOrd="1" destOrd="0" presId="urn:microsoft.com/office/officeart/2005/8/layout/orgChart1"/>
    <dgm:cxn modelId="{2B082F81-F1CE-48B5-A4DD-A2BE46584D79}" type="presParOf" srcId="{9B0C10D8-3D97-4B81-8AAA-671467DE36B2}" destId="{D22032F3-7E53-4CEE-BA5E-B0800B8351BE}" srcOrd="0" destOrd="0" presId="urn:microsoft.com/office/officeart/2005/8/layout/orgChart1"/>
    <dgm:cxn modelId="{C1A66053-DCB4-40D7-80F2-C20BB925FDBC}" type="presParOf" srcId="{D22032F3-7E53-4CEE-BA5E-B0800B8351BE}" destId="{2756C0A4-ADAC-4143-925E-A2C9D40EA2FA}" srcOrd="0" destOrd="0" presId="urn:microsoft.com/office/officeart/2005/8/layout/orgChart1"/>
    <dgm:cxn modelId="{DF6C70FE-D458-4E10-A63F-71C192C72926}" type="presParOf" srcId="{D22032F3-7E53-4CEE-BA5E-B0800B8351BE}" destId="{4E544962-1761-4DC0-AF06-32D530E8C643}" srcOrd="1" destOrd="0" presId="urn:microsoft.com/office/officeart/2005/8/layout/orgChart1"/>
    <dgm:cxn modelId="{B5B64AE7-4593-456D-BB79-000E8F8647EA}" type="presParOf" srcId="{9B0C10D8-3D97-4B81-8AAA-671467DE36B2}" destId="{EB92554C-2FFD-41B8-82B9-A677B3BC5997}" srcOrd="1" destOrd="0" presId="urn:microsoft.com/office/officeart/2005/8/layout/orgChart1"/>
    <dgm:cxn modelId="{C82A1020-FE76-47E0-AC49-2DB6D3AF124B}" type="presParOf" srcId="{9B0C10D8-3D97-4B81-8AAA-671467DE36B2}" destId="{6321688B-3076-46CD-B8B1-A538482C6BE8}" srcOrd="2" destOrd="0" presId="urn:microsoft.com/office/officeart/2005/8/layout/orgChart1"/>
    <dgm:cxn modelId="{FB741B73-33C3-4EDD-9690-994D3ED3A8EC}" type="presParOf" srcId="{A3533EE9-0BB8-4E78-BA26-A55DAA128671}" destId="{8B06711C-B8FB-475C-ADFC-E7C59960C98D}" srcOrd="2" destOrd="0" presId="urn:microsoft.com/office/officeart/2005/8/layout/orgChart1"/>
    <dgm:cxn modelId="{61821887-8CC9-46C6-BFE7-FC80221A7E77}" type="presParOf" srcId="{A3533EE9-0BB8-4E78-BA26-A55DAA128671}" destId="{2E5DEBA9-8DFF-4016-97FB-F2FC62C7F52A}" srcOrd="3" destOrd="0" presId="urn:microsoft.com/office/officeart/2005/8/layout/orgChart1"/>
    <dgm:cxn modelId="{2029846D-0090-4EC5-BD6E-739CC05A8C83}" type="presParOf" srcId="{2E5DEBA9-8DFF-4016-97FB-F2FC62C7F52A}" destId="{1E9CE26E-E9FA-4DC2-AB2C-FED64F1AF71C}" srcOrd="0" destOrd="0" presId="urn:microsoft.com/office/officeart/2005/8/layout/orgChart1"/>
    <dgm:cxn modelId="{EE58A6C9-B460-4044-9EE8-9CDB1F2C922E}" type="presParOf" srcId="{1E9CE26E-E9FA-4DC2-AB2C-FED64F1AF71C}" destId="{A2EF9B5D-7737-40F5-8318-AC4894FA342C}" srcOrd="0" destOrd="0" presId="urn:microsoft.com/office/officeart/2005/8/layout/orgChart1"/>
    <dgm:cxn modelId="{2CEB0AB8-57D9-4FCB-8351-BF0C312560BD}" type="presParOf" srcId="{1E9CE26E-E9FA-4DC2-AB2C-FED64F1AF71C}" destId="{E69382E2-35C8-4DA4-9665-7BE7D49DEA1F}" srcOrd="1" destOrd="0" presId="urn:microsoft.com/office/officeart/2005/8/layout/orgChart1"/>
    <dgm:cxn modelId="{B0B325C5-8AB6-43C9-937A-64050AEB779C}" type="presParOf" srcId="{2E5DEBA9-8DFF-4016-97FB-F2FC62C7F52A}" destId="{3A475178-7128-450A-AE02-3847BFA34316}" srcOrd="1" destOrd="0" presId="urn:microsoft.com/office/officeart/2005/8/layout/orgChart1"/>
    <dgm:cxn modelId="{CA7693D1-D73C-47C7-86A7-3AA384D5850F}" type="presParOf" srcId="{2E5DEBA9-8DFF-4016-97FB-F2FC62C7F52A}" destId="{BC134778-D2F5-4F0D-A7FA-B932050CFCC0}" srcOrd="2" destOrd="0" presId="urn:microsoft.com/office/officeart/2005/8/layout/orgChart1"/>
    <dgm:cxn modelId="{3E8A8197-1A48-49B9-9B9A-1C17FD37F617}" type="presParOf" srcId="{D8A9741B-296B-44F2-AD2F-D4E01987A879}" destId="{E9D3F407-4C18-49C6-A177-C77A3EF62FF0}" srcOrd="2" destOrd="0" presId="urn:microsoft.com/office/officeart/2005/8/layout/orgChart1"/>
    <dgm:cxn modelId="{C5FB796B-38D2-4FE1-991F-261AE0683961}" type="presParOf" srcId="{E9D3F407-4C18-49C6-A177-C77A3EF62FF0}" destId="{DD58E620-B645-4F3A-A6B2-2E519608EC8E}" srcOrd="0" destOrd="0" presId="urn:microsoft.com/office/officeart/2005/8/layout/orgChart1"/>
    <dgm:cxn modelId="{54B628EC-CD09-44E2-9817-B62709F21341}" type="presParOf" srcId="{E9D3F407-4C18-49C6-A177-C77A3EF62FF0}" destId="{CFCBEE80-295B-4306-9A64-A0CDA21E040B}" srcOrd="1" destOrd="0" presId="urn:microsoft.com/office/officeart/2005/8/layout/orgChart1"/>
    <dgm:cxn modelId="{46729133-B48B-49E6-AA34-8D3D6ED54EEE}" type="presParOf" srcId="{CFCBEE80-295B-4306-9A64-A0CDA21E040B}" destId="{A7FB8329-9B1B-43FA-8C46-DC88D0F73659}" srcOrd="0" destOrd="0" presId="urn:microsoft.com/office/officeart/2005/8/layout/orgChart1"/>
    <dgm:cxn modelId="{4E054F41-5A7A-472A-A92D-6B157A10CA57}" type="presParOf" srcId="{A7FB8329-9B1B-43FA-8C46-DC88D0F73659}" destId="{08AC69CB-4C60-4C32-AA52-2A0868D9DDA6}" srcOrd="0" destOrd="0" presId="urn:microsoft.com/office/officeart/2005/8/layout/orgChart1"/>
    <dgm:cxn modelId="{6852E24E-F931-49AB-BCDD-1C262D806CFA}" type="presParOf" srcId="{A7FB8329-9B1B-43FA-8C46-DC88D0F73659}" destId="{410F5F75-D590-42E4-A794-DBC416DC5063}" srcOrd="1" destOrd="0" presId="urn:microsoft.com/office/officeart/2005/8/layout/orgChart1"/>
    <dgm:cxn modelId="{23556B64-6B8A-4CCF-8A73-454AFAA5F865}" type="presParOf" srcId="{CFCBEE80-295B-4306-9A64-A0CDA21E040B}" destId="{4820ECD1-38CF-44DC-B4CA-E3EF5AFC4CCF}" srcOrd="1" destOrd="0" presId="urn:microsoft.com/office/officeart/2005/8/layout/orgChart1"/>
    <dgm:cxn modelId="{1A8D5757-AA1B-4C24-8FF1-A990D2738000}" type="presParOf" srcId="{CFCBEE80-295B-4306-9A64-A0CDA21E040B}" destId="{F4ADA397-FB29-4773-9DCF-3F86D569413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E28A0-6B95-46AE-ABE1-17E42D3DA24B}" type="datetimeFigureOut">
              <a:rPr lang="en-GB" smtClean="0"/>
              <a:t>31/08/2012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22-14FE-4ACF-831F-1520283445AE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E28A0-6B95-46AE-ABE1-17E42D3DA24B}" type="datetimeFigureOut">
              <a:rPr lang="en-GB" smtClean="0"/>
              <a:t>31/08/2012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22-14FE-4ACF-831F-1520283445A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E28A0-6B95-46AE-ABE1-17E42D3DA24B}" type="datetimeFigureOut">
              <a:rPr lang="en-GB" smtClean="0"/>
              <a:t>31/08/2012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22-14FE-4ACF-831F-1520283445AE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E28A0-6B95-46AE-ABE1-17E42D3DA24B}" type="datetimeFigureOut">
              <a:rPr lang="en-GB" smtClean="0"/>
              <a:t>31/08/2012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22-14FE-4ACF-831F-1520283445A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E28A0-6B95-46AE-ABE1-17E42D3DA24B}" type="datetimeFigureOut">
              <a:rPr lang="en-GB" smtClean="0"/>
              <a:t>31/08/2012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22-14FE-4ACF-831F-1520283445A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E28A0-6B95-46AE-ABE1-17E42D3DA24B}" type="datetimeFigureOut">
              <a:rPr lang="en-GB" smtClean="0"/>
              <a:t>31/08/2012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22-14FE-4ACF-831F-1520283445A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E28A0-6B95-46AE-ABE1-17E42D3DA24B}" type="datetimeFigureOut">
              <a:rPr lang="en-GB" smtClean="0"/>
              <a:t>31/08/2012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22-14FE-4ACF-831F-1520283445A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E28A0-6B95-46AE-ABE1-17E42D3DA24B}" type="datetimeFigureOut">
              <a:rPr lang="en-GB" smtClean="0"/>
              <a:t>31/08/2012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22-14FE-4ACF-831F-1520283445A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E28A0-6B95-46AE-ABE1-17E42D3DA24B}" type="datetimeFigureOut">
              <a:rPr lang="en-GB" smtClean="0"/>
              <a:t>31/08/2012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E6F7122-14FE-4ACF-831F-1520283445AE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E28A0-6B95-46AE-ABE1-17E42D3DA24B}" type="datetimeFigureOut">
              <a:rPr lang="en-GB" smtClean="0"/>
              <a:t>31/08/2012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22-14FE-4ACF-831F-1520283445A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E28A0-6B95-46AE-ABE1-17E42D3DA24B}" type="datetimeFigureOut">
              <a:rPr lang="en-GB" smtClean="0"/>
              <a:t>31/08/2012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F7122-14FE-4ACF-831F-1520283445A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B4E28A0-6B95-46AE-ABE1-17E42D3DA24B}" type="datetimeFigureOut">
              <a:rPr lang="en-GB" smtClean="0"/>
              <a:t>31/08/2012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E6F7122-14FE-4ACF-831F-1520283445AE}" type="slidenum">
              <a:rPr lang="en-GB" smtClean="0"/>
              <a:t>‹#›</a:t>
            </a:fld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/>
              <a:t>E</a:t>
            </a:r>
            <a:r>
              <a:rPr lang="en-GB" dirty="0" smtClean="0"/>
              <a:t>arly coagulopathy and lethal </a:t>
            </a:r>
            <a:r>
              <a:rPr lang="en-GB" dirty="0"/>
              <a:t>triad in burns patients: an issue for pre-hospital care?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2288696"/>
          </a:xfrm>
        </p:spPr>
        <p:txBody>
          <a:bodyPr>
            <a:normAutofit/>
          </a:bodyPr>
          <a:lstStyle/>
          <a:p>
            <a:endParaRPr lang="en-GB" dirty="0" smtClean="0">
              <a:latin typeface="+mj-lt"/>
            </a:endParaRPr>
          </a:p>
          <a:p>
            <a:r>
              <a:rPr lang="en-GB" sz="2400" dirty="0" err="1" smtClean="0">
                <a:latin typeface="+mj-lt"/>
              </a:rPr>
              <a:t>Sherren</a:t>
            </a:r>
            <a:r>
              <a:rPr lang="en-GB" sz="2400" dirty="0" smtClean="0">
                <a:latin typeface="+mj-lt"/>
              </a:rPr>
              <a:t> PB, </a:t>
            </a:r>
            <a:r>
              <a:rPr lang="en-GB" sz="2400" dirty="0" err="1" smtClean="0">
                <a:latin typeface="+mj-lt"/>
              </a:rPr>
              <a:t>Kundishora</a:t>
            </a:r>
            <a:r>
              <a:rPr lang="en-GB" sz="2400" dirty="0" smtClean="0">
                <a:latin typeface="+mj-lt"/>
              </a:rPr>
              <a:t> T, Hussey J, </a:t>
            </a:r>
            <a:r>
              <a:rPr lang="en-GB" sz="2400" dirty="0">
                <a:latin typeface="+mj-lt"/>
              </a:rPr>
              <a:t>Martin </a:t>
            </a:r>
            <a:r>
              <a:rPr lang="en-GB" sz="2400" dirty="0" smtClean="0">
                <a:latin typeface="+mj-lt"/>
              </a:rPr>
              <a:t>R, Emerson B</a:t>
            </a:r>
          </a:p>
          <a:p>
            <a:endParaRPr lang="en-GB" sz="2400" dirty="0" smtClean="0">
              <a:latin typeface="+mj-lt"/>
            </a:endParaRPr>
          </a:p>
          <a:p>
            <a:r>
              <a:rPr lang="en-GB" sz="2400" dirty="0" smtClean="0">
                <a:latin typeface="+mj-lt"/>
              </a:rPr>
              <a:t>Department </a:t>
            </a:r>
            <a:r>
              <a:rPr lang="en-GB" sz="2400" dirty="0">
                <a:latin typeface="+mj-lt"/>
              </a:rPr>
              <a:t>of Anaesthesia and Intensive Care, St. Andrew’s Burn Centre</a:t>
            </a:r>
          </a:p>
        </p:txBody>
      </p:sp>
      <p:pic>
        <p:nvPicPr>
          <p:cNvPr id="6" name="Picture 5" descr="St andrews logo"/>
          <p:cNvPicPr>
            <a:picLocks noChangeAspect="1" noChangeArrowheads="1"/>
          </p:cNvPicPr>
          <p:nvPr/>
        </p:nvPicPr>
        <p:blipFill rotWithShape="1">
          <a:blip r:embed="rId2" cstate="print"/>
          <a:srcRect l="9086" t="17269" r="7148" b="13185"/>
          <a:stretch/>
        </p:blipFill>
        <p:spPr bwMode="auto">
          <a:xfrm>
            <a:off x="7524328" y="5694027"/>
            <a:ext cx="1635649" cy="1163973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2809947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pPr algn="ctr"/>
            <a:r>
              <a:rPr lang="en-GB" dirty="0" smtClean="0"/>
              <a:t>The lethal triad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752527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GB" sz="2800" dirty="0">
                <a:latin typeface="+mj-lt"/>
              </a:rPr>
              <a:t>The ‘lethal triad</a:t>
            </a:r>
            <a:r>
              <a:rPr lang="en-GB" sz="2800" dirty="0" smtClean="0">
                <a:latin typeface="+mj-lt"/>
              </a:rPr>
              <a:t>’ </a:t>
            </a:r>
            <a:r>
              <a:rPr lang="en-GB" sz="2800" dirty="0">
                <a:latin typeface="+mj-lt"/>
              </a:rPr>
              <a:t>is a well described entity in the trauma population and is associated with significant </a:t>
            </a:r>
            <a:r>
              <a:rPr lang="en-GB" sz="2800" dirty="0" smtClean="0">
                <a:latin typeface="+mj-lt"/>
              </a:rPr>
              <a:t>mortality.</a:t>
            </a:r>
            <a:r>
              <a:rPr lang="en-GB" sz="1900" dirty="0" smtClean="0">
                <a:latin typeface="+mj-lt"/>
              </a:rPr>
              <a:t> Moore </a:t>
            </a:r>
            <a:r>
              <a:rPr lang="en-GB" sz="1900" dirty="0">
                <a:latin typeface="+mj-lt"/>
              </a:rPr>
              <a:t>EE</a:t>
            </a:r>
            <a:r>
              <a:rPr lang="en-GB" sz="1900" dirty="0" smtClean="0">
                <a:latin typeface="+mj-lt"/>
              </a:rPr>
              <a:t>. </a:t>
            </a:r>
            <a:r>
              <a:rPr lang="en-GB" sz="1900" i="1" dirty="0">
                <a:latin typeface="+mj-lt"/>
              </a:rPr>
              <a:t>Am J </a:t>
            </a:r>
            <a:r>
              <a:rPr lang="en-GB" sz="1900" i="1" dirty="0" err="1">
                <a:latin typeface="+mj-lt"/>
              </a:rPr>
              <a:t>Surg</a:t>
            </a:r>
            <a:r>
              <a:rPr lang="en-GB" sz="1900" dirty="0">
                <a:latin typeface="+mj-lt"/>
              </a:rPr>
              <a:t> </a:t>
            </a:r>
            <a:r>
              <a:rPr lang="en-GB" sz="1900" dirty="0" smtClean="0">
                <a:latin typeface="+mj-lt"/>
              </a:rPr>
              <a:t>1996;172:405-410</a:t>
            </a:r>
          </a:p>
          <a:p>
            <a:pPr marL="0" indent="0">
              <a:buNone/>
            </a:pPr>
            <a:endParaRPr lang="en-GB" sz="2800" dirty="0">
              <a:latin typeface="+mj-lt"/>
            </a:endParaRPr>
          </a:p>
          <a:p>
            <a:r>
              <a:rPr lang="en-GB" sz="2800" dirty="0">
                <a:latin typeface="+mj-lt"/>
              </a:rPr>
              <a:t>Major burn patients are exposed to similar physiological </a:t>
            </a:r>
            <a:r>
              <a:rPr lang="en-GB" sz="2800" dirty="0" smtClean="0">
                <a:latin typeface="+mj-lt"/>
              </a:rPr>
              <a:t>insults</a:t>
            </a:r>
          </a:p>
          <a:p>
            <a:endParaRPr lang="en-GB" sz="2800" dirty="0" smtClean="0">
              <a:latin typeface="+mj-lt"/>
            </a:endParaRPr>
          </a:p>
          <a:p>
            <a:r>
              <a:rPr lang="en-GB" sz="2800" dirty="0" smtClean="0">
                <a:latin typeface="+mj-lt"/>
              </a:rPr>
              <a:t>Little is known about the incidence and effect of an early coagulopathy and lethal triad in burns patients</a:t>
            </a:r>
          </a:p>
          <a:p>
            <a:endParaRPr lang="en-GB" sz="2800" dirty="0" smtClean="0">
              <a:latin typeface="+mj-lt"/>
            </a:endParaRPr>
          </a:p>
          <a:p>
            <a:r>
              <a:rPr lang="en-GB" sz="2800" dirty="0" smtClean="0">
                <a:latin typeface="+mj-lt"/>
              </a:rPr>
              <a:t>A </a:t>
            </a:r>
            <a:r>
              <a:rPr lang="en-GB" sz="2800" dirty="0">
                <a:latin typeface="+mj-lt"/>
              </a:rPr>
              <a:t>lethal </a:t>
            </a:r>
            <a:r>
              <a:rPr lang="en-GB" sz="2800" dirty="0" smtClean="0">
                <a:latin typeface="+mj-lt"/>
              </a:rPr>
              <a:t>triad could impact </a:t>
            </a:r>
            <a:r>
              <a:rPr lang="en-GB" sz="2800" dirty="0">
                <a:latin typeface="+mj-lt"/>
              </a:rPr>
              <a:t>on early </a:t>
            </a:r>
            <a:r>
              <a:rPr lang="en-GB" sz="2800" dirty="0" smtClean="0">
                <a:latin typeface="+mj-lt"/>
              </a:rPr>
              <a:t>surgical procedures</a:t>
            </a:r>
            <a:r>
              <a:rPr lang="en-GB" sz="2800" dirty="0" smtClean="0">
                <a:latin typeface="+mj-lt"/>
              </a:rPr>
              <a:t>, </a:t>
            </a:r>
            <a:r>
              <a:rPr lang="en-GB" sz="2800" dirty="0" smtClean="0">
                <a:latin typeface="+mj-lt"/>
              </a:rPr>
              <a:t>CVS </a:t>
            </a:r>
            <a:r>
              <a:rPr lang="en-GB" sz="2800" dirty="0" smtClean="0">
                <a:latin typeface="+mj-lt"/>
              </a:rPr>
              <a:t>stability </a:t>
            </a:r>
            <a:r>
              <a:rPr lang="en-GB" sz="2800" dirty="0" smtClean="0">
                <a:latin typeface="+mj-lt"/>
              </a:rPr>
              <a:t>and septic complications </a:t>
            </a:r>
            <a:endParaRPr lang="en-GB" sz="2800" dirty="0">
              <a:latin typeface="+mj-lt"/>
            </a:endParaRPr>
          </a:p>
          <a:p>
            <a:endParaRPr lang="en-GB" sz="2800" dirty="0"/>
          </a:p>
          <a:p>
            <a:pPr algn="just"/>
            <a:endParaRPr lang="en-GB" sz="2800" dirty="0" smtClean="0">
              <a:latin typeface="+mj-lt"/>
            </a:endParaRP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6" name="Picture 5" descr="St andrews logo"/>
          <p:cNvPicPr>
            <a:picLocks noChangeAspect="1" noChangeArrowheads="1"/>
          </p:cNvPicPr>
          <p:nvPr/>
        </p:nvPicPr>
        <p:blipFill rotWithShape="1">
          <a:blip r:embed="rId2" cstate="print"/>
          <a:srcRect l="9086" t="17269" r="7148" b="13185"/>
          <a:stretch/>
        </p:blipFill>
        <p:spPr bwMode="auto">
          <a:xfrm>
            <a:off x="7740352" y="5847756"/>
            <a:ext cx="1419625" cy="1010244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3146655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39552" y="188094"/>
            <a:ext cx="8075240" cy="5401146"/>
          </a:xfrm>
          <a:prstGeom prst="rect">
            <a:avLst/>
          </a:prstGeom>
        </p:spPr>
      </p:pic>
      <p:pic>
        <p:nvPicPr>
          <p:cNvPr id="4" name="Picture 3" descr="St andrews logo"/>
          <p:cNvPicPr>
            <a:picLocks noChangeAspect="1" noChangeArrowheads="1"/>
          </p:cNvPicPr>
          <p:nvPr/>
        </p:nvPicPr>
        <p:blipFill rotWithShape="1">
          <a:blip r:embed="rId3" cstate="print"/>
          <a:srcRect l="9086" t="17269" r="7148" b="13185"/>
          <a:stretch/>
        </p:blipFill>
        <p:spPr bwMode="auto">
          <a:xfrm>
            <a:off x="7740352" y="5847756"/>
            <a:ext cx="1419625" cy="1010244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195967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pPr algn="ctr"/>
            <a:r>
              <a:rPr lang="en-GB" dirty="0" smtClean="0"/>
              <a:t>Coagulopathy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>
            <a:normAutofit lnSpcReduction="10000"/>
          </a:bodyPr>
          <a:lstStyle/>
          <a:p>
            <a:pPr lvl="0"/>
            <a:r>
              <a:rPr lang="en-GB" sz="2800" dirty="0">
                <a:latin typeface="+mj-lt"/>
              </a:rPr>
              <a:t>Acute traumatic coagulopathy (ATC) is a well described phenomenon in the trauma </a:t>
            </a:r>
            <a:r>
              <a:rPr lang="en-GB" sz="2800" dirty="0" smtClean="0">
                <a:latin typeface="+mj-lt"/>
              </a:rPr>
              <a:t>population associated with significant mortality </a:t>
            </a:r>
            <a:r>
              <a:rPr lang="en-GB" sz="1600" dirty="0" err="1"/>
              <a:t>Brohi</a:t>
            </a:r>
            <a:r>
              <a:rPr lang="en-GB" sz="1600" dirty="0"/>
              <a:t> </a:t>
            </a:r>
            <a:r>
              <a:rPr lang="en-GB" sz="1600" dirty="0" smtClean="0"/>
              <a:t>K et al. </a:t>
            </a:r>
            <a:r>
              <a:rPr lang="en-GB" sz="1600" i="1" dirty="0" smtClean="0"/>
              <a:t>J </a:t>
            </a:r>
            <a:r>
              <a:rPr lang="en-GB" sz="1600" i="1" dirty="0"/>
              <a:t>Trauma</a:t>
            </a:r>
            <a:r>
              <a:rPr lang="en-GB" sz="1600" dirty="0"/>
              <a:t>. </a:t>
            </a:r>
            <a:r>
              <a:rPr lang="en-GB" sz="1600" dirty="0" smtClean="0"/>
              <a:t>2003;54:1127-1130</a:t>
            </a:r>
            <a:endParaRPr lang="en-GB" sz="2800" dirty="0" smtClean="0">
              <a:latin typeface="+mj-lt"/>
            </a:endParaRPr>
          </a:p>
          <a:p>
            <a:r>
              <a:rPr lang="en-GB" sz="2800" dirty="0" smtClean="0">
                <a:latin typeface="+mj-lt"/>
              </a:rPr>
              <a:t>ATC </a:t>
            </a:r>
            <a:r>
              <a:rPr lang="en-GB" sz="2800" dirty="0">
                <a:latin typeface="+mj-lt"/>
              </a:rPr>
              <a:t>is an impairment of haemostasis involving a complex dynamic interaction between endogenous anticoagulants and </a:t>
            </a:r>
            <a:r>
              <a:rPr lang="en-GB" sz="2800" dirty="0" smtClean="0">
                <a:latin typeface="+mj-lt"/>
              </a:rPr>
              <a:t>fibrinolysis</a:t>
            </a:r>
          </a:p>
          <a:p>
            <a:r>
              <a:rPr lang="en-GB" sz="2800" dirty="0" smtClean="0">
                <a:latin typeface="+mj-lt"/>
              </a:rPr>
              <a:t>ATC </a:t>
            </a:r>
            <a:r>
              <a:rPr lang="en-GB" sz="2800" dirty="0">
                <a:latin typeface="+mj-lt"/>
              </a:rPr>
              <a:t>is driven by an endothelial injury </a:t>
            </a:r>
            <a:r>
              <a:rPr lang="en-GB" sz="2800" dirty="0" smtClean="0">
                <a:latin typeface="+mj-lt"/>
              </a:rPr>
              <a:t>and </a:t>
            </a:r>
            <a:r>
              <a:rPr lang="en-GB" sz="2800" dirty="0" err="1" smtClean="0">
                <a:latin typeface="+mj-lt"/>
              </a:rPr>
              <a:t>hypoperfusion</a:t>
            </a:r>
            <a:r>
              <a:rPr lang="en-GB" sz="2800" dirty="0">
                <a:latin typeface="+mj-lt"/>
              </a:rPr>
              <a:t>, which results in in increased </a:t>
            </a:r>
            <a:r>
              <a:rPr lang="en-GB" sz="2800" dirty="0" err="1">
                <a:latin typeface="+mj-lt"/>
              </a:rPr>
              <a:t>thrombomodulin</a:t>
            </a:r>
            <a:r>
              <a:rPr lang="en-GB" sz="2800" dirty="0">
                <a:latin typeface="+mj-lt"/>
              </a:rPr>
              <a:t> expression </a:t>
            </a:r>
            <a:r>
              <a:rPr lang="en-GB" sz="2800" dirty="0" smtClean="0">
                <a:latin typeface="+mj-lt"/>
              </a:rPr>
              <a:t>and APC</a:t>
            </a:r>
          </a:p>
          <a:p>
            <a:r>
              <a:rPr lang="en-GB" sz="2800" dirty="0" smtClean="0">
                <a:latin typeface="+mj-lt"/>
              </a:rPr>
              <a:t>An early burn induced coagulopathy has yet to be demonstrated</a:t>
            </a:r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4" name="Picture 3" descr="St andrews logo"/>
          <p:cNvPicPr>
            <a:picLocks noChangeAspect="1" noChangeArrowheads="1"/>
          </p:cNvPicPr>
          <p:nvPr/>
        </p:nvPicPr>
        <p:blipFill rotWithShape="1">
          <a:blip r:embed="rId2" cstate="print"/>
          <a:srcRect l="9086" t="17269" r="7148" b="13185"/>
          <a:stretch/>
        </p:blipFill>
        <p:spPr bwMode="auto">
          <a:xfrm>
            <a:off x="7740352" y="5847756"/>
            <a:ext cx="1419625" cy="1010244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311980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pPr algn="ctr"/>
            <a:r>
              <a:rPr lang="en-GB" dirty="0" smtClean="0"/>
              <a:t>Hypothermia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389120"/>
          </a:xfrm>
        </p:spPr>
        <p:txBody>
          <a:bodyPr/>
          <a:lstStyle/>
          <a:p>
            <a:r>
              <a:rPr lang="en-GB" dirty="0" smtClean="0">
                <a:latin typeface="+mj-lt"/>
              </a:rPr>
              <a:t>Significant problem!</a:t>
            </a:r>
          </a:p>
          <a:p>
            <a:endParaRPr lang="en-GB" dirty="0" smtClean="0">
              <a:latin typeface="+mj-lt"/>
            </a:endParaRPr>
          </a:p>
          <a:p>
            <a:r>
              <a:rPr lang="en-GB" dirty="0" smtClean="0">
                <a:latin typeface="+mj-lt"/>
              </a:rPr>
              <a:t>Factors involved</a:t>
            </a:r>
          </a:p>
          <a:p>
            <a:pPr lvl="1">
              <a:buFont typeface="Arial" pitchFamily="34" charset="0"/>
              <a:buChar char="•"/>
            </a:pPr>
            <a:r>
              <a:rPr lang="en-GB" dirty="0" smtClean="0">
                <a:latin typeface="+mj-lt"/>
              </a:rPr>
              <a:t>Large volume fluid resuscitation</a:t>
            </a:r>
          </a:p>
          <a:p>
            <a:pPr lvl="1">
              <a:buFont typeface="Arial" pitchFamily="34" charset="0"/>
              <a:buChar char="•"/>
            </a:pPr>
            <a:r>
              <a:rPr lang="en-GB" dirty="0" smtClean="0">
                <a:latin typeface="+mj-lt"/>
              </a:rPr>
              <a:t>Thermal tissue injury impairs skin’s insulating ability</a:t>
            </a:r>
          </a:p>
          <a:p>
            <a:pPr lvl="1">
              <a:buFont typeface="Arial" pitchFamily="34" charset="0"/>
              <a:buChar char="•"/>
            </a:pPr>
            <a:r>
              <a:rPr lang="en-GB" dirty="0" smtClean="0">
                <a:latin typeface="+mj-lt"/>
              </a:rPr>
              <a:t>Anaesthesia impacts thermoregulation</a:t>
            </a:r>
          </a:p>
          <a:p>
            <a:pPr lvl="1">
              <a:buFont typeface="Arial" pitchFamily="34" charset="0"/>
              <a:buChar char="•"/>
            </a:pPr>
            <a:r>
              <a:rPr lang="en-GB" dirty="0" smtClean="0">
                <a:latin typeface="+mj-lt"/>
              </a:rPr>
              <a:t>Impaired </a:t>
            </a:r>
            <a:r>
              <a:rPr lang="en-GB" dirty="0">
                <a:latin typeface="+mj-lt"/>
              </a:rPr>
              <a:t>endogenous heat production as a result of anaerobic metabolism </a:t>
            </a:r>
            <a:endParaRPr lang="en-GB" dirty="0" smtClean="0">
              <a:latin typeface="+mj-lt"/>
            </a:endParaRPr>
          </a:p>
          <a:p>
            <a:pPr lvl="1">
              <a:buFont typeface="Arial" pitchFamily="34" charset="0"/>
              <a:buChar char="•"/>
            </a:pPr>
            <a:r>
              <a:rPr lang="en-GB" dirty="0" smtClean="0">
                <a:latin typeface="+mj-lt"/>
              </a:rPr>
              <a:t>Reluctance to warm burn patients by medical professionals?</a:t>
            </a:r>
          </a:p>
          <a:p>
            <a:pPr lvl="1"/>
            <a:endParaRPr lang="en-GB" dirty="0" smtClean="0"/>
          </a:p>
          <a:p>
            <a:pPr lvl="1"/>
            <a:endParaRPr lang="en-GB" dirty="0"/>
          </a:p>
        </p:txBody>
      </p:sp>
      <p:pic>
        <p:nvPicPr>
          <p:cNvPr id="4" name="Picture 3" descr="St andrews logo"/>
          <p:cNvPicPr>
            <a:picLocks noChangeAspect="1" noChangeArrowheads="1"/>
          </p:cNvPicPr>
          <p:nvPr/>
        </p:nvPicPr>
        <p:blipFill rotWithShape="1">
          <a:blip r:embed="rId2" cstate="print"/>
          <a:srcRect l="9086" t="17269" r="7148" b="13185"/>
          <a:stretch/>
        </p:blipFill>
        <p:spPr bwMode="auto">
          <a:xfrm>
            <a:off x="7740352" y="5847756"/>
            <a:ext cx="1419625" cy="1010244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387674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229600" cy="1143000"/>
          </a:xfrm>
        </p:spPr>
        <p:txBody>
          <a:bodyPr/>
          <a:lstStyle/>
          <a:p>
            <a:pPr algn="ctr"/>
            <a:r>
              <a:rPr lang="en-GB" dirty="0" err="1" smtClean="0"/>
              <a:t>Acidaemia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389120"/>
          </a:xfrm>
        </p:spPr>
        <p:txBody>
          <a:bodyPr>
            <a:normAutofit lnSpcReduction="10000"/>
          </a:bodyPr>
          <a:lstStyle/>
          <a:p>
            <a:r>
              <a:rPr lang="en-GB" dirty="0">
                <a:latin typeface="+mj-lt"/>
              </a:rPr>
              <a:t>Major burns are </a:t>
            </a:r>
            <a:r>
              <a:rPr lang="en-GB" dirty="0" smtClean="0">
                <a:latin typeface="+mj-lt"/>
              </a:rPr>
              <a:t>characterised by</a:t>
            </a:r>
          </a:p>
          <a:p>
            <a:pPr lvl="1">
              <a:buFont typeface="Arial" pitchFamily="34" charset="0"/>
              <a:buChar char="•"/>
            </a:pPr>
            <a:r>
              <a:rPr lang="en-GB" dirty="0">
                <a:latin typeface="+mj-lt"/>
              </a:rPr>
              <a:t>D</a:t>
            </a:r>
            <a:r>
              <a:rPr lang="en-GB" dirty="0" smtClean="0">
                <a:latin typeface="+mj-lt"/>
              </a:rPr>
              <a:t>irect </a:t>
            </a:r>
            <a:r>
              <a:rPr lang="en-GB" dirty="0">
                <a:latin typeface="+mj-lt"/>
              </a:rPr>
              <a:t>endothelial </a:t>
            </a:r>
            <a:r>
              <a:rPr lang="en-GB" dirty="0" smtClean="0">
                <a:latin typeface="+mj-lt"/>
              </a:rPr>
              <a:t>injury</a:t>
            </a:r>
          </a:p>
          <a:p>
            <a:pPr lvl="1">
              <a:buFont typeface="Arial" pitchFamily="34" charset="0"/>
              <a:buChar char="•"/>
            </a:pPr>
            <a:r>
              <a:rPr lang="en-GB" dirty="0">
                <a:latin typeface="+mj-lt"/>
              </a:rPr>
              <a:t>S</a:t>
            </a:r>
            <a:r>
              <a:rPr lang="en-GB" dirty="0" smtClean="0">
                <a:latin typeface="+mj-lt"/>
              </a:rPr>
              <a:t>ystemic </a:t>
            </a:r>
            <a:r>
              <a:rPr lang="en-GB" dirty="0" err="1" smtClean="0">
                <a:latin typeface="+mj-lt"/>
              </a:rPr>
              <a:t>hypoperfusion</a:t>
            </a:r>
            <a:endParaRPr lang="en-GB" dirty="0">
              <a:latin typeface="+mj-lt"/>
            </a:endParaRPr>
          </a:p>
          <a:p>
            <a:pPr lvl="1">
              <a:buFont typeface="Arial" pitchFamily="34" charset="0"/>
              <a:buChar char="•"/>
            </a:pPr>
            <a:r>
              <a:rPr lang="en-GB" dirty="0" err="1">
                <a:latin typeface="+mj-lt"/>
              </a:rPr>
              <a:t>H</a:t>
            </a:r>
            <a:r>
              <a:rPr lang="en-GB" dirty="0" err="1" smtClean="0">
                <a:latin typeface="+mj-lt"/>
              </a:rPr>
              <a:t>ypovolaemia</a:t>
            </a:r>
            <a:r>
              <a:rPr lang="en-GB" dirty="0">
                <a:latin typeface="+mj-lt"/>
              </a:rPr>
              <a:t>/ </a:t>
            </a:r>
            <a:r>
              <a:rPr lang="en-GB" dirty="0" err="1">
                <a:latin typeface="+mj-lt"/>
              </a:rPr>
              <a:t>haemoconcentration</a:t>
            </a:r>
            <a:r>
              <a:rPr lang="en-GB" dirty="0">
                <a:latin typeface="+mj-lt"/>
              </a:rPr>
              <a:t> </a:t>
            </a:r>
            <a:endParaRPr lang="en-GB" dirty="0" smtClean="0">
              <a:latin typeface="+mj-lt"/>
            </a:endParaRPr>
          </a:p>
          <a:p>
            <a:pPr lvl="1">
              <a:buFont typeface="Arial" pitchFamily="34" charset="0"/>
              <a:buChar char="•"/>
            </a:pPr>
            <a:r>
              <a:rPr lang="en-GB" dirty="0" smtClean="0">
                <a:latin typeface="+mj-lt"/>
              </a:rPr>
              <a:t>Impaired myocardial </a:t>
            </a:r>
            <a:r>
              <a:rPr lang="en-GB" dirty="0">
                <a:latin typeface="+mj-lt"/>
              </a:rPr>
              <a:t>contractility and cellular </a:t>
            </a:r>
            <a:r>
              <a:rPr lang="en-GB" dirty="0" err="1" smtClean="0">
                <a:latin typeface="+mj-lt"/>
              </a:rPr>
              <a:t>hypoperfusion</a:t>
            </a:r>
            <a:r>
              <a:rPr lang="en-GB" dirty="0" smtClean="0">
                <a:latin typeface="+mj-lt"/>
              </a:rPr>
              <a:t>.</a:t>
            </a:r>
          </a:p>
          <a:p>
            <a:r>
              <a:rPr lang="en-GB" dirty="0" smtClean="0">
                <a:latin typeface="+mj-lt"/>
              </a:rPr>
              <a:t>This </a:t>
            </a:r>
            <a:r>
              <a:rPr lang="en-GB" dirty="0">
                <a:latin typeface="+mj-lt"/>
              </a:rPr>
              <a:t>decreased oxygen </a:t>
            </a:r>
            <a:r>
              <a:rPr lang="en-GB" dirty="0" smtClean="0">
                <a:latin typeface="+mj-lt"/>
              </a:rPr>
              <a:t>delivery results in </a:t>
            </a:r>
            <a:r>
              <a:rPr lang="en-GB" dirty="0">
                <a:latin typeface="+mj-lt"/>
              </a:rPr>
              <a:t>a shift to anaerobic metabolism, lactate production and metabolic </a:t>
            </a:r>
            <a:r>
              <a:rPr lang="en-GB" dirty="0" err="1" smtClean="0">
                <a:latin typeface="+mj-lt"/>
              </a:rPr>
              <a:t>acidaemia</a:t>
            </a:r>
            <a:endParaRPr lang="en-GB" dirty="0" smtClean="0">
              <a:latin typeface="+mj-lt"/>
            </a:endParaRPr>
          </a:p>
          <a:p>
            <a:r>
              <a:rPr lang="en-GB" dirty="0" smtClean="0">
                <a:latin typeface="+mj-lt"/>
              </a:rPr>
              <a:t>The initial lactate </a:t>
            </a:r>
            <a:r>
              <a:rPr lang="en-GB" dirty="0">
                <a:latin typeface="+mj-lt"/>
              </a:rPr>
              <a:t>is a strong predictor of </a:t>
            </a:r>
            <a:r>
              <a:rPr lang="en-GB" dirty="0" smtClean="0">
                <a:latin typeface="+mj-lt"/>
              </a:rPr>
              <a:t>mortality in burns patients. </a:t>
            </a:r>
            <a:r>
              <a:rPr lang="en-GB" sz="1600" dirty="0" err="1">
                <a:latin typeface="+mj-lt"/>
              </a:rPr>
              <a:t>Latenser</a:t>
            </a:r>
            <a:r>
              <a:rPr lang="en-GB" sz="1600" dirty="0">
                <a:latin typeface="+mj-lt"/>
              </a:rPr>
              <a:t> BA. </a:t>
            </a:r>
            <a:r>
              <a:rPr lang="en-GB" sz="1600" i="1" dirty="0" err="1" smtClean="0">
                <a:latin typeface="+mj-lt"/>
              </a:rPr>
              <a:t>Crit</a:t>
            </a:r>
            <a:r>
              <a:rPr lang="en-GB" sz="1600" i="1" dirty="0" smtClean="0">
                <a:latin typeface="+mj-lt"/>
              </a:rPr>
              <a:t> </a:t>
            </a:r>
            <a:r>
              <a:rPr lang="en-GB" sz="1600" i="1" dirty="0">
                <a:latin typeface="+mj-lt"/>
              </a:rPr>
              <a:t>Care Med</a:t>
            </a:r>
            <a:r>
              <a:rPr lang="en-GB" sz="1600" dirty="0">
                <a:latin typeface="+mj-lt"/>
              </a:rPr>
              <a:t>. 2009 Oct;37(10):</a:t>
            </a:r>
            <a:r>
              <a:rPr lang="en-GB" sz="1600" dirty="0" smtClean="0">
                <a:latin typeface="+mj-lt"/>
              </a:rPr>
              <a:t>2819-26</a:t>
            </a:r>
            <a:endParaRPr lang="en-GB" sz="1600" dirty="0">
              <a:latin typeface="+mj-lt"/>
            </a:endParaRPr>
          </a:p>
        </p:txBody>
      </p:sp>
      <p:pic>
        <p:nvPicPr>
          <p:cNvPr id="4" name="Picture 3" descr="St andrews logo"/>
          <p:cNvPicPr>
            <a:picLocks noChangeAspect="1" noChangeArrowheads="1"/>
          </p:cNvPicPr>
          <p:nvPr/>
        </p:nvPicPr>
        <p:blipFill rotWithShape="1">
          <a:blip r:embed="rId2" cstate="print"/>
          <a:srcRect l="9086" t="17269" r="7148" b="13185"/>
          <a:stretch/>
        </p:blipFill>
        <p:spPr bwMode="auto">
          <a:xfrm>
            <a:off x="7740352" y="5847756"/>
            <a:ext cx="1419625" cy="1010244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3036362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old.asahq.org/images/desoc2_03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4624"/>
            <a:ext cx="6624736" cy="5785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St andrews logo"/>
          <p:cNvPicPr>
            <a:picLocks noChangeAspect="1" noChangeArrowheads="1"/>
          </p:cNvPicPr>
          <p:nvPr/>
        </p:nvPicPr>
        <p:blipFill rotWithShape="1">
          <a:blip r:embed="rId3" cstate="print"/>
          <a:srcRect l="9086" t="17269" r="7148" b="13185"/>
          <a:stretch/>
        </p:blipFill>
        <p:spPr bwMode="auto">
          <a:xfrm>
            <a:off x="7740352" y="5847756"/>
            <a:ext cx="1419625" cy="1010244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186712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pPr algn="ctr"/>
            <a:r>
              <a:rPr lang="en-GB" dirty="0" smtClean="0"/>
              <a:t>Aim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389120"/>
          </a:xfrm>
        </p:spPr>
        <p:txBody>
          <a:bodyPr/>
          <a:lstStyle/>
          <a:p>
            <a:r>
              <a:rPr lang="en-GB" dirty="0">
                <a:latin typeface="+mj-lt"/>
              </a:rPr>
              <a:t>The primary aim of this study was to identify a clinically significant </a:t>
            </a:r>
            <a:r>
              <a:rPr lang="en-GB" dirty="0" smtClean="0">
                <a:latin typeface="+mj-lt"/>
              </a:rPr>
              <a:t>early burn induced </a:t>
            </a:r>
            <a:r>
              <a:rPr lang="en-GB" dirty="0" err="1" smtClean="0">
                <a:latin typeface="+mj-lt"/>
              </a:rPr>
              <a:t>coaguloapthy</a:t>
            </a:r>
            <a:r>
              <a:rPr lang="en-GB" dirty="0" smtClean="0">
                <a:latin typeface="+mj-lt"/>
              </a:rPr>
              <a:t> and lethal triad in thermal injuries</a:t>
            </a:r>
          </a:p>
          <a:p>
            <a:endParaRPr lang="en-GB" dirty="0" smtClean="0">
              <a:latin typeface="+mj-lt"/>
            </a:endParaRPr>
          </a:p>
          <a:p>
            <a:r>
              <a:rPr lang="en-GB" dirty="0" smtClean="0">
                <a:latin typeface="+mj-lt"/>
              </a:rPr>
              <a:t>We </a:t>
            </a:r>
            <a:r>
              <a:rPr lang="en-GB" dirty="0">
                <a:latin typeface="+mj-lt"/>
              </a:rPr>
              <a:t>also sought any association with the validated abbreviated burn severity index (ABSI</a:t>
            </a:r>
            <a:r>
              <a:rPr lang="en-GB" dirty="0" smtClean="0">
                <a:latin typeface="+mj-lt"/>
              </a:rPr>
              <a:t>), </a:t>
            </a:r>
            <a:r>
              <a:rPr lang="en-GB" dirty="0">
                <a:latin typeface="+mj-lt"/>
              </a:rPr>
              <a:t>fluid administration and </a:t>
            </a:r>
            <a:r>
              <a:rPr lang="en-GB" dirty="0" smtClean="0">
                <a:latin typeface="+mj-lt"/>
              </a:rPr>
              <a:t>mortality</a:t>
            </a:r>
            <a:endParaRPr lang="en-GB" dirty="0">
              <a:latin typeface="+mj-lt"/>
            </a:endParaRPr>
          </a:p>
          <a:p>
            <a:endParaRPr lang="en-GB" dirty="0"/>
          </a:p>
        </p:txBody>
      </p:sp>
      <p:pic>
        <p:nvPicPr>
          <p:cNvPr id="4" name="Picture 3" descr="St andrews logo"/>
          <p:cNvPicPr>
            <a:picLocks noChangeAspect="1" noChangeArrowheads="1"/>
          </p:cNvPicPr>
          <p:nvPr/>
        </p:nvPicPr>
        <p:blipFill rotWithShape="1">
          <a:blip r:embed="rId2" cstate="print"/>
          <a:srcRect l="9086" t="17269" r="7148" b="13185"/>
          <a:stretch/>
        </p:blipFill>
        <p:spPr bwMode="auto">
          <a:xfrm>
            <a:off x="7740352" y="5847756"/>
            <a:ext cx="1419625" cy="1010244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310537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 rotWithShape="1">
          <a:blip r:embed="rId2"/>
          <a:srcRect l="51449" t="27528" r="21608" b="28846"/>
          <a:stretch/>
        </p:blipFill>
        <p:spPr bwMode="auto">
          <a:xfrm>
            <a:off x="1835696" y="1340768"/>
            <a:ext cx="5400600" cy="5400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3752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/>
              <a:t>Abbreviated Burn Severity Index</a:t>
            </a:r>
            <a:endParaRPr lang="en-GB" dirty="0"/>
          </a:p>
        </p:txBody>
      </p:sp>
      <p:pic>
        <p:nvPicPr>
          <p:cNvPr id="9" name="Picture 8" descr="St andrews logo"/>
          <p:cNvPicPr>
            <a:picLocks noChangeAspect="1" noChangeArrowheads="1"/>
          </p:cNvPicPr>
          <p:nvPr/>
        </p:nvPicPr>
        <p:blipFill rotWithShape="1">
          <a:blip r:embed="rId3" cstate="print"/>
          <a:srcRect l="9086" t="17269" r="7148" b="13185"/>
          <a:stretch/>
        </p:blipFill>
        <p:spPr bwMode="auto">
          <a:xfrm>
            <a:off x="7740352" y="5847756"/>
            <a:ext cx="1419625" cy="1010244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144338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pPr algn="ctr"/>
            <a:r>
              <a:rPr lang="en-GB" dirty="0" smtClean="0"/>
              <a:t>Methods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93176"/>
          </a:xfrm>
        </p:spPr>
        <p:txBody>
          <a:bodyPr>
            <a:normAutofit lnSpcReduction="10000"/>
          </a:bodyPr>
          <a:lstStyle/>
          <a:p>
            <a:r>
              <a:rPr lang="en-GB" dirty="0">
                <a:latin typeface="+mj-lt"/>
              </a:rPr>
              <a:t>Patients with TBSA burns ≥30% from October 2008 to December 2011 were identified from the </a:t>
            </a:r>
            <a:r>
              <a:rPr lang="en-GB" dirty="0" err="1">
                <a:latin typeface="+mj-lt"/>
              </a:rPr>
              <a:t>metavision</a:t>
            </a:r>
            <a:r>
              <a:rPr lang="en-GB" dirty="0">
                <a:latin typeface="+mj-lt"/>
              </a:rPr>
              <a:t> </a:t>
            </a:r>
            <a:r>
              <a:rPr lang="en-GB" dirty="0" smtClean="0">
                <a:latin typeface="+mj-lt"/>
              </a:rPr>
              <a:t>database</a:t>
            </a:r>
          </a:p>
          <a:p>
            <a:r>
              <a:rPr lang="en-GB" dirty="0" smtClean="0">
                <a:latin typeface="+mj-lt"/>
              </a:rPr>
              <a:t>A </a:t>
            </a:r>
            <a:r>
              <a:rPr lang="en-GB" dirty="0">
                <a:latin typeface="+mj-lt"/>
              </a:rPr>
              <a:t>structured and anonymous </a:t>
            </a:r>
            <a:r>
              <a:rPr lang="en-GB" dirty="0" err="1">
                <a:latin typeface="+mj-lt"/>
              </a:rPr>
              <a:t>metavision</a:t>
            </a:r>
            <a:r>
              <a:rPr lang="en-GB" dirty="0">
                <a:latin typeface="+mj-lt"/>
              </a:rPr>
              <a:t> review was </a:t>
            </a:r>
            <a:r>
              <a:rPr lang="en-GB" dirty="0" smtClean="0">
                <a:latin typeface="+mj-lt"/>
              </a:rPr>
              <a:t>conducted </a:t>
            </a:r>
          </a:p>
          <a:p>
            <a:r>
              <a:rPr lang="en-GB" dirty="0" smtClean="0">
                <a:latin typeface="+mj-lt"/>
              </a:rPr>
              <a:t>The </a:t>
            </a:r>
            <a:r>
              <a:rPr lang="en-GB" dirty="0">
                <a:latin typeface="+mj-lt"/>
              </a:rPr>
              <a:t>database was scrutinised for a predetermined list of demographics, interventions, admission observations and </a:t>
            </a:r>
            <a:r>
              <a:rPr lang="en-GB" dirty="0" smtClean="0">
                <a:latin typeface="+mj-lt"/>
              </a:rPr>
              <a:t>investigations </a:t>
            </a:r>
          </a:p>
          <a:p>
            <a:r>
              <a:rPr lang="en-GB" dirty="0" smtClean="0">
                <a:latin typeface="+mj-lt"/>
              </a:rPr>
              <a:t>Exclusion </a:t>
            </a:r>
            <a:r>
              <a:rPr lang="en-GB" dirty="0">
                <a:latin typeface="+mj-lt"/>
              </a:rPr>
              <a:t>criteria were: associated major trauma, arrival at the burn centre&gt;12 hours after burn, significant CO/Cyanide poisoning, pre-existing coagulopathy, any PRBC/FFP/PCC administration and non-thermal </a:t>
            </a:r>
            <a:r>
              <a:rPr lang="en-GB" dirty="0" smtClean="0">
                <a:latin typeface="+mj-lt"/>
              </a:rPr>
              <a:t>injuries</a:t>
            </a:r>
            <a:endParaRPr lang="en-GB" dirty="0">
              <a:latin typeface="+mj-lt"/>
            </a:endParaRPr>
          </a:p>
          <a:p>
            <a:endParaRPr lang="en-GB" dirty="0"/>
          </a:p>
        </p:txBody>
      </p:sp>
      <p:pic>
        <p:nvPicPr>
          <p:cNvPr id="4" name="Picture 3" descr="St andrews logo"/>
          <p:cNvPicPr>
            <a:picLocks noChangeAspect="1" noChangeArrowheads="1"/>
          </p:cNvPicPr>
          <p:nvPr/>
        </p:nvPicPr>
        <p:blipFill rotWithShape="1">
          <a:blip r:embed="rId2" cstate="print"/>
          <a:srcRect l="9086" t="17269" r="7148" b="13185"/>
          <a:stretch/>
        </p:blipFill>
        <p:spPr bwMode="auto">
          <a:xfrm>
            <a:off x="7740352" y="5847756"/>
            <a:ext cx="1419625" cy="1010244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3108710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pPr algn="ctr"/>
            <a:r>
              <a:rPr lang="en-GB" dirty="0" smtClean="0"/>
              <a:t>Definitions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400" dirty="0" smtClean="0">
                <a:latin typeface="+mj-lt"/>
              </a:rPr>
              <a:t>Coagulopathy</a:t>
            </a:r>
            <a:r>
              <a:rPr lang="en-GB" sz="3400" dirty="0">
                <a:latin typeface="+mj-lt"/>
              </a:rPr>
              <a:t> </a:t>
            </a:r>
            <a:r>
              <a:rPr lang="en-GB" sz="3400" dirty="0" smtClean="0">
                <a:latin typeface="+mj-lt"/>
              </a:rPr>
              <a:t>- </a:t>
            </a:r>
            <a:r>
              <a:rPr lang="en-GB" sz="3400" dirty="0">
                <a:latin typeface="+mj-lt"/>
              </a:rPr>
              <a:t>PT≥14.7/APTT≥45 </a:t>
            </a:r>
            <a:r>
              <a:rPr lang="en-GB" sz="3400" dirty="0" smtClean="0">
                <a:latin typeface="+mj-lt"/>
              </a:rPr>
              <a:t>seconds</a:t>
            </a:r>
            <a:r>
              <a:rPr lang="en-GB" sz="3600" dirty="0">
                <a:latin typeface="+mj-lt"/>
              </a:rPr>
              <a:t> </a:t>
            </a:r>
            <a:r>
              <a:rPr lang="en-GB" sz="2000" dirty="0" smtClean="0">
                <a:latin typeface="+mj-lt"/>
              </a:rPr>
              <a:t>(Local </a:t>
            </a:r>
            <a:r>
              <a:rPr lang="en-GB" sz="2000" dirty="0">
                <a:latin typeface="+mj-lt"/>
              </a:rPr>
              <a:t>lab. reference &amp; Davenport et </a:t>
            </a:r>
            <a:r>
              <a:rPr lang="en-GB" sz="2000" dirty="0" smtClean="0">
                <a:latin typeface="+mj-lt"/>
              </a:rPr>
              <a:t>al. </a:t>
            </a:r>
            <a:r>
              <a:rPr lang="en-GB" sz="2000" i="1" dirty="0" err="1">
                <a:latin typeface="+mj-lt"/>
              </a:rPr>
              <a:t>Crit</a:t>
            </a:r>
            <a:r>
              <a:rPr lang="en-GB" sz="2000" i="1" dirty="0">
                <a:latin typeface="+mj-lt"/>
              </a:rPr>
              <a:t> Care </a:t>
            </a:r>
            <a:r>
              <a:rPr lang="en-GB" sz="2000" i="1" dirty="0" smtClean="0">
                <a:latin typeface="+mj-lt"/>
              </a:rPr>
              <a:t>Med</a:t>
            </a:r>
            <a:r>
              <a:rPr lang="en-GB" sz="2000" dirty="0" smtClean="0">
                <a:latin typeface="+mj-lt"/>
              </a:rPr>
              <a:t> </a:t>
            </a:r>
            <a:r>
              <a:rPr lang="en-GB" sz="2000" dirty="0">
                <a:latin typeface="+mj-lt"/>
              </a:rPr>
              <a:t>2011;39(12):</a:t>
            </a:r>
            <a:r>
              <a:rPr lang="en-GB" sz="2000" dirty="0" smtClean="0">
                <a:latin typeface="+mj-lt"/>
              </a:rPr>
              <a:t>2652-2658)</a:t>
            </a:r>
          </a:p>
          <a:p>
            <a:endParaRPr lang="en-GB" sz="3400" dirty="0">
              <a:latin typeface="+mj-lt"/>
            </a:endParaRPr>
          </a:p>
          <a:p>
            <a:r>
              <a:rPr lang="en-GB" sz="3400" dirty="0">
                <a:latin typeface="+mj-lt"/>
              </a:rPr>
              <a:t>H</a:t>
            </a:r>
            <a:r>
              <a:rPr lang="en-GB" sz="3400" dirty="0" smtClean="0">
                <a:latin typeface="+mj-lt"/>
              </a:rPr>
              <a:t>ypothermia - </a:t>
            </a:r>
            <a:r>
              <a:rPr lang="en-GB" sz="3400" dirty="0">
                <a:latin typeface="+mj-lt"/>
              </a:rPr>
              <a:t>Temperature≤35.5°C </a:t>
            </a:r>
            <a:endParaRPr lang="en-GB" sz="3400" dirty="0" smtClean="0">
              <a:latin typeface="+mj-lt"/>
            </a:endParaRPr>
          </a:p>
          <a:p>
            <a:endParaRPr lang="en-GB" sz="3400" dirty="0">
              <a:latin typeface="+mj-lt"/>
            </a:endParaRPr>
          </a:p>
          <a:p>
            <a:r>
              <a:rPr lang="en-GB" sz="3400" dirty="0" err="1" smtClean="0">
                <a:latin typeface="+mj-lt"/>
              </a:rPr>
              <a:t>Acidaemia</a:t>
            </a:r>
            <a:r>
              <a:rPr lang="en-GB" sz="3400" dirty="0" smtClean="0">
                <a:latin typeface="+mj-lt"/>
              </a:rPr>
              <a:t> - pH</a:t>
            </a:r>
            <a:r>
              <a:rPr lang="en-GB" sz="3400" dirty="0">
                <a:latin typeface="+mj-lt"/>
              </a:rPr>
              <a:t>≤7.25 </a:t>
            </a:r>
            <a:r>
              <a:rPr lang="en-GB" sz="3400" dirty="0" smtClean="0">
                <a:latin typeface="+mj-lt"/>
              </a:rPr>
              <a:t> </a:t>
            </a:r>
            <a:endParaRPr lang="en-GB" sz="3400" dirty="0">
              <a:latin typeface="+mj-lt"/>
            </a:endParaRPr>
          </a:p>
          <a:p>
            <a:endParaRPr lang="en-GB" dirty="0"/>
          </a:p>
        </p:txBody>
      </p:sp>
      <p:pic>
        <p:nvPicPr>
          <p:cNvPr id="4" name="Picture 3" descr="St andrews logo"/>
          <p:cNvPicPr>
            <a:picLocks noChangeAspect="1" noChangeArrowheads="1"/>
          </p:cNvPicPr>
          <p:nvPr/>
        </p:nvPicPr>
        <p:blipFill rotWithShape="1">
          <a:blip r:embed="rId2" cstate="print"/>
          <a:srcRect l="9086" t="17269" r="7148" b="13185"/>
          <a:stretch/>
        </p:blipFill>
        <p:spPr bwMode="auto">
          <a:xfrm>
            <a:off x="7740352" y="5847756"/>
            <a:ext cx="1419625" cy="1010244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145844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/>
          <a:lstStyle/>
          <a:p>
            <a:pPr algn="ctr"/>
            <a:r>
              <a:rPr lang="en-GB" dirty="0" smtClean="0"/>
              <a:t>Lethal Triad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6478958"/>
              </p:ext>
            </p:extLst>
          </p:nvPr>
        </p:nvGraphicFramePr>
        <p:xfrm>
          <a:off x="230832" y="1124744"/>
          <a:ext cx="8661648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St andrews logo"/>
          <p:cNvPicPr>
            <a:picLocks noChangeAspect="1" noChangeArrowheads="1"/>
          </p:cNvPicPr>
          <p:nvPr/>
        </p:nvPicPr>
        <p:blipFill rotWithShape="1">
          <a:blip r:embed="rId7" cstate="print"/>
          <a:srcRect l="9086" t="17269" r="7148" b="13185"/>
          <a:stretch/>
        </p:blipFill>
        <p:spPr bwMode="auto">
          <a:xfrm>
            <a:off x="7740352" y="5847756"/>
            <a:ext cx="1419625" cy="1010244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337170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t andrews logo"/>
          <p:cNvPicPr>
            <a:picLocks noChangeAspect="1" noChangeArrowheads="1"/>
          </p:cNvPicPr>
          <p:nvPr/>
        </p:nvPicPr>
        <p:blipFill rotWithShape="1">
          <a:blip r:embed="rId2" cstate="print"/>
          <a:srcRect l="9086" t="17269" r="7148" b="13185"/>
          <a:stretch/>
        </p:blipFill>
        <p:spPr bwMode="auto">
          <a:xfrm>
            <a:off x="7740352" y="5847756"/>
            <a:ext cx="1419625" cy="1010244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/>
        </p:spPr>
      </p:pic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6397012"/>
              </p:ext>
            </p:extLst>
          </p:nvPr>
        </p:nvGraphicFramePr>
        <p:xfrm>
          <a:off x="107504" y="404664"/>
          <a:ext cx="8964488" cy="5443092"/>
        </p:xfrm>
        <a:graphic>
          <a:graphicData uri="http://schemas.openxmlformats.org/drawingml/2006/table">
            <a:tbl>
              <a:tblPr firstRow="1" firstCol="1" bandRow="1"/>
              <a:tblGrid>
                <a:gridCol w="3597414"/>
                <a:gridCol w="2161246"/>
                <a:gridCol w="1833132"/>
                <a:gridCol w="1372696"/>
              </a:tblGrid>
              <a:tr h="88881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993140" algn="ctr"/>
                        </a:tabLst>
                      </a:pPr>
                      <a:r>
                        <a:rPr lang="en-GB" sz="2000" b="1" dirty="0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	Demographics</a:t>
                      </a:r>
                      <a:endParaRPr lang="en-GB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 b="1" dirty="0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Lethal </a:t>
                      </a:r>
                      <a:r>
                        <a:rPr lang="en-GB" sz="2000" b="1" dirty="0" smtClean="0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Triad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336550" algn="ctr"/>
                        </a:tabLst>
                      </a:pPr>
                      <a:r>
                        <a:rPr lang="en-GB" sz="2000" b="1" dirty="0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	</a:t>
                      </a:r>
                      <a:r>
                        <a:rPr lang="en-GB" sz="2000" b="1" i="1" dirty="0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P</a:t>
                      </a:r>
                      <a:r>
                        <a:rPr lang="en-GB" sz="2000" b="1" dirty="0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-value</a:t>
                      </a:r>
                      <a:endParaRPr lang="en-GB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6115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800" b="1" dirty="0" smtClean="0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Present </a:t>
                      </a:r>
                      <a:r>
                        <a:rPr lang="en-GB" sz="1800" b="1" dirty="0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(n=15)</a:t>
                      </a:r>
                      <a:endParaRPr lang="en-GB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800" b="1" dirty="0" smtClean="0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Absent </a:t>
                      </a:r>
                      <a:r>
                        <a:rPr lang="en-GB" sz="1800" b="1" dirty="0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(n=102)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98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Age in years, mean (SD)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46 (20.9)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33.0 (21.9)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0.033*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Sex (M/F)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10/5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65/37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1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TBSA burn, mean (SD)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59.2 (18.7)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47.9 (18.1)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0.027*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Inhalational injury present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13 (86.7%)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31 (30.4%)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&lt;0.0001*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76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Abbreviated burn severity index, median (IQR)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12 (9-13)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8.5 (6-10)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0.0011*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76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Time from burn to arrival Burn Centre in minutes, mean (SD)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352 (107.5)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361.5 (160.8)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0.83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76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Fluid received prior to arrival at Burns centre. ml, mean (SD)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4783.3 (2140.1)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4167.1 (2910.6)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0.43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62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Fluid deficit according to Parkland formula on arrival in Burns centre. ml, mean (SD)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1903.2 (2095.6)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301.7 (2287.5)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0.012*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 dirty="0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Mortality rate at 28 days (%)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10/15 (66.7)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 dirty="0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12/102 (11.8)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 dirty="0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&lt;0.0001*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673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/>
          <a:lstStyle/>
          <a:p>
            <a:pPr algn="ctr"/>
            <a:r>
              <a:rPr lang="en-GB" dirty="0" smtClean="0"/>
              <a:t>Coagulopathy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20"/>
            <a:ext cx="8229600" cy="5541248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+mj-lt"/>
              </a:rPr>
              <a:t>39.3</a:t>
            </a:r>
            <a:r>
              <a:rPr lang="en-GB" dirty="0">
                <a:latin typeface="+mj-lt"/>
              </a:rPr>
              <a:t>% of the 117 </a:t>
            </a:r>
            <a:r>
              <a:rPr lang="en-GB" dirty="0" smtClean="0">
                <a:latin typeface="+mj-lt"/>
              </a:rPr>
              <a:t>patients were </a:t>
            </a:r>
            <a:r>
              <a:rPr lang="en-GB" dirty="0" err="1" smtClean="0">
                <a:latin typeface="+mj-lt"/>
              </a:rPr>
              <a:t>coagulopathic</a:t>
            </a:r>
            <a:r>
              <a:rPr lang="en-GB" dirty="0" smtClean="0">
                <a:latin typeface="+mj-lt"/>
              </a:rPr>
              <a:t> on admission </a:t>
            </a:r>
          </a:p>
          <a:p>
            <a:r>
              <a:rPr lang="en-GB" dirty="0" smtClean="0">
                <a:latin typeface="+mj-lt"/>
              </a:rPr>
              <a:t>There </a:t>
            </a:r>
            <a:r>
              <a:rPr lang="en-GB" dirty="0">
                <a:latin typeface="+mj-lt"/>
              </a:rPr>
              <a:t>was no significant correlation between the PT and volume of fluid administered (</a:t>
            </a:r>
            <a:r>
              <a:rPr lang="en-GB" i="1" dirty="0">
                <a:latin typeface="+mj-lt"/>
              </a:rPr>
              <a:t>p</a:t>
            </a:r>
            <a:r>
              <a:rPr lang="en-GB" dirty="0">
                <a:latin typeface="+mj-lt"/>
              </a:rPr>
              <a:t> - 0.095, r - 0.155</a:t>
            </a:r>
            <a:r>
              <a:rPr lang="en-GB" dirty="0" smtClean="0">
                <a:latin typeface="+mj-lt"/>
              </a:rPr>
              <a:t>)</a:t>
            </a:r>
          </a:p>
          <a:p>
            <a:r>
              <a:rPr lang="en-GB" dirty="0" smtClean="0">
                <a:latin typeface="+mj-lt"/>
              </a:rPr>
              <a:t>The </a:t>
            </a:r>
            <a:r>
              <a:rPr lang="en-GB" dirty="0">
                <a:latin typeface="+mj-lt"/>
              </a:rPr>
              <a:t>28 day mortality rate for patients with a coagulopathy of 39.1% was significantly higher than the 8.5% of those with normal coagulation (</a:t>
            </a:r>
            <a:r>
              <a:rPr lang="en-GB" i="1" dirty="0">
                <a:latin typeface="+mj-lt"/>
              </a:rPr>
              <a:t>p</a:t>
            </a:r>
            <a:r>
              <a:rPr lang="en-GB" dirty="0">
                <a:latin typeface="+mj-lt"/>
              </a:rPr>
              <a:t>-0.0001</a:t>
            </a:r>
            <a:r>
              <a:rPr lang="en-GB" dirty="0" smtClean="0">
                <a:latin typeface="+mj-lt"/>
              </a:rPr>
              <a:t>)</a:t>
            </a:r>
          </a:p>
          <a:p>
            <a:r>
              <a:rPr lang="en-GB" dirty="0" smtClean="0">
                <a:latin typeface="+mj-lt"/>
              </a:rPr>
              <a:t>The </a:t>
            </a:r>
            <a:r>
              <a:rPr lang="en-GB" dirty="0">
                <a:latin typeface="+mj-lt"/>
              </a:rPr>
              <a:t>predictive value of an early coagulopathy in regards to 28 day mortality was </a:t>
            </a:r>
            <a:r>
              <a:rPr lang="en-GB" dirty="0" smtClean="0">
                <a:latin typeface="+mj-lt"/>
              </a:rPr>
              <a:t>sought </a:t>
            </a:r>
            <a:r>
              <a:rPr lang="en-GB" dirty="0">
                <a:latin typeface="+mj-lt"/>
              </a:rPr>
              <a:t>using logistic regression </a:t>
            </a:r>
            <a:r>
              <a:rPr lang="en-GB" dirty="0" smtClean="0">
                <a:latin typeface="+mj-lt"/>
              </a:rPr>
              <a:t>analysis. All components of the ABSI were adjusted for</a:t>
            </a:r>
          </a:p>
          <a:p>
            <a:r>
              <a:rPr lang="en-GB" dirty="0" smtClean="0">
                <a:latin typeface="+mj-lt"/>
              </a:rPr>
              <a:t>An </a:t>
            </a:r>
            <a:r>
              <a:rPr lang="en-GB" dirty="0">
                <a:latin typeface="+mj-lt"/>
              </a:rPr>
              <a:t>earlier coagulopathy was an independent predictor of 28 day mortality, OR 3.42 (1.11-10.56</a:t>
            </a:r>
            <a:r>
              <a:rPr lang="en-GB" dirty="0" smtClean="0">
                <a:latin typeface="+mj-lt"/>
              </a:rPr>
              <a:t>)</a:t>
            </a:r>
            <a:endParaRPr lang="en-GB" dirty="0">
              <a:latin typeface="+mj-lt"/>
            </a:endParaRPr>
          </a:p>
        </p:txBody>
      </p:sp>
      <p:pic>
        <p:nvPicPr>
          <p:cNvPr id="4" name="Picture 3" descr="St andrews logo"/>
          <p:cNvPicPr>
            <a:picLocks noChangeAspect="1" noChangeArrowheads="1"/>
          </p:cNvPicPr>
          <p:nvPr/>
        </p:nvPicPr>
        <p:blipFill rotWithShape="1">
          <a:blip r:embed="rId2" cstate="print"/>
          <a:srcRect l="9086" t="17269" r="7148" b="13185"/>
          <a:stretch/>
        </p:blipFill>
        <p:spPr bwMode="auto">
          <a:xfrm>
            <a:off x="7740352" y="5847756"/>
            <a:ext cx="1419625" cy="1010244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3922353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568952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900" dirty="0"/>
              <a:t>Incidence of coagulopathy with </a:t>
            </a:r>
            <a:r>
              <a:rPr lang="en-GB" sz="4900" dirty="0" smtClean="0"/>
              <a:t>ABSI </a:t>
            </a:r>
            <a:r>
              <a:rPr lang="en-GB" sz="4000" dirty="0" smtClean="0"/>
              <a:t/>
            </a:r>
            <a:br>
              <a:rPr lang="en-GB" sz="4000" dirty="0" smtClean="0"/>
            </a:br>
            <a:r>
              <a:rPr lang="en-GB" sz="2400" dirty="0" smtClean="0"/>
              <a:t>Pearson </a:t>
            </a:r>
            <a:r>
              <a:rPr lang="en-GB" sz="2400" dirty="0"/>
              <a:t>product moment correlation coefficient </a:t>
            </a:r>
            <a:r>
              <a:rPr lang="en-GB" sz="2400" i="1" dirty="0"/>
              <a:t>r</a:t>
            </a:r>
            <a:r>
              <a:rPr lang="en-GB" sz="2400" dirty="0"/>
              <a:t> - 0.292 and </a:t>
            </a:r>
            <a:r>
              <a:rPr lang="en-GB" sz="2400" i="1" dirty="0"/>
              <a:t>p</a:t>
            </a:r>
            <a:r>
              <a:rPr lang="en-GB" sz="2400" dirty="0"/>
              <a:t> - </a:t>
            </a:r>
            <a:r>
              <a:rPr lang="en-GB" sz="2400" dirty="0" smtClean="0"/>
              <a:t>0.0013</a:t>
            </a:r>
            <a:endParaRPr lang="en-GB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3180658"/>
              </p:ext>
            </p:extLst>
          </p:nvPr>
        </p:nvGraphicFramePr>
        <p:xfrm>
          <a:off x="179512" y="1340768"/>
          <a:ext cx="8686800" cy="4911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 descr="St andrews logo"/>
          <p:cNvPicPr>
            <a:picLocks noChangeAspect="1" noChangeArrowheads="1"/>
          </p:cNvPicPr>
          <p:nvPr/>
        </p:nvPicPr>
        <p:blipFill rotWithShape="1">
          <a:blip r:embed="rId3" cstate="print"/>
          <a:srcRect l="9086" t="17269" r="7148" b="13185"/>
          <a:stretch/>
        </p:blipFill>
        <p:spPr bwMode="auto">
          <a:xfrm>
            <a:off x="7740352" y="5847756"/>
            <a:ext cx="1419625" cy="1010244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25677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730456"/>
          </a:xfrm>
        </p:spPr>
        <p:txBody>
          <a:bodyPr>
            <a:noAutofit/>
          </a:bodyPr>
          <a:lstStyle/>
          <a:p>
            <a:pPr algn="ctr"/>
            <a:r>
              <a:rPr lang="en-GB" sz="4600" dirty="0" smtClean="0"/>
              <a:t>PT </a:t>
            </a:r>
            <a:r>
              <a:rPr lang="en-GB" sz="4600" dirty="0" err="1" smtClean="0"/>
              <a:t>vs</a:t>
            </a:r>
            <a:r>
              <a:rPr lang="en-GB" sz="4600" dirty="0" smtClean="0"/>
              <a:t> </a:t>
            </a:r>
            <a:r>
              <a:rPr lang="en-GB" sz="4600" dirty="0"/>
              <a:t>serum </a:t>
            </a:r>
            <a:r>
              <a:rPr lang="en-GB" sz="4600" dirty="0" smtClean="0"/>
              <a:t>lactate </a:t>
            </a:r>
            <a:r>
              <a:rPr lang="en-GB" sz="3400" dirty="0" smtClean="0"/>
              <a:t/>
            </a:r>
            <a:br>
              <a:rPr lang="en-GB" sz="3400" dirty="0" smtClean="0"/>
            </a:br>
            <a:r>
              <a:rPr lang="en-GB" sz="2200" dirty="0" smtClean="0"/>
              <a:t>Pearson </a:t>
            </a:r>
            <a:r>
              <a:rPr lang="en-GB" sz="2200" dirty="0"/>
              <a:t>product moment correlation </a:t>
            </a:r>
            <a:r>
              <a:rPr lang="en-GB" sz="2200" dirty="0" smtClean="0"/>
              <a:t>coefficient, </a:t>
            </a:r>
            <a:r>
              <a:rPr lang="en-GB" sz="2200" i="1" dirty="0" smtClean="0"/>
              <a:t>r</a:t>
            </a:r>
            <a:r>
              <a:rPr lang="en-GB" sz="2200" dirty="0" smtClean="0"/>
              <a:t> </a:t>
            </a:r>
            <a:r>
              <a:rPr lang="en-GB" sz="2200" dirty="0"/>
              <a:t>- 0.292 and </a:t>
            </a:r>
            <a:r>
              <a:rPr lang="en-GB" sz="2200" i="1" dirty="0"/>
              <a:t>p</a:t>
            </a:r>
            <a:r>
              <a:rPr lang="en-GB" sz="2200" dirty="0"/>
              <a:t> - </a:t>
            </a:r>
            <a:r>
              <a:rPr lang="en-GB" sz="2200" dirty="0" smtClean="0"/>
              <a:t>0.001</a:t>
            </a:r>
            <a:endParaRPr lang="en-GB" sz="2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3502051"/>
              </p:ext>
            </p:extLst>
          </p:nvPr>
        </p:nvGraphicFramePr>
        <p:xfrm>
          <a:off x="467544" y="1844824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 descr="St andrews logo"/>
          <p:cNvPicPr>
            <a:picLocks noChangeAspect="1" noChangeArrowheads="1"/>
          </p:cNvPicPr>
          <p:nvPr/>
        </p:nvPicPr>
        <p:blipFill rotWithShape="1">
          <a:blip r:embed="rId3" cstate="print"/>
          <a:srcRect l="9086" t="17269" r="7148" b="13185"/>
          <a:stretch/>
        </p:blipFill>
        <p:spPr bwMode="auto">
          <a:xfrm>
            <a:off x="7740352" y="5847756"/>
            <a:ext cx="1419625" cy="1010244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43008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pPr algn="ctr"/>
            <a:r>
              <a:rPr lang="en-GB" dirty="0" smtClean="0"/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8152"/>
            <a:ext cx="8229600" cy="489317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GB" sz="3000" dirty="0">
                <a:latin typeface="+mj-lt"/>
              </a:rPr>
              <a:t>In patients with major thermal injuries there is a clinically significant early burn induced </a:t>
            </a:r>
            <a:r>
              <a:rPr lang="en-GB" sz="3000" dirty="0" smtClean="0">
                <a:latin typeface="+mj-lt"/>
              </a:rPr>
              <a:t>coagulopathy</a:t>
            </a:r>
          </a:p>
          <a:p>
            <a:pPr>
              <a:lnSpc>
                <a:spcPct val="90000"/>
              </a:lnSpc>
            </a:pPr>
            <a:endParaRPr lang="en-GB" sz="3000" dirty="0"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en-GB" sz="3000" dirty="0">
                <a:latin typeface="+mj-lt"/>
              </a:rPr>
              <a:t>This coagulopathy correlates to serum lactate and ABSI but is unrelated to fluid </a:t>
            </a:r>
            <a:r>
              <a:rPr lang="en-GB" sz="3000" dirty="0" smtClean="0">
                <a:latin typeface="+mj-lt"/>
              </a:rPr>
              <a:t>administration</a:t>
            </a:r>
          </a:p>
          <a:p>
            <a:pPr>
              <a:lnSpc>
                <a:spcPct val="90000"/>
              </a:lnSpc>
            </a:pPr>
            <a:endParaRPr lang="en-GB" sz="3000" dirty="0"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en-GB" sz="3000" dirty="0" smtClean="0">
                <a:latin typeface="+mj-lt"/>
              </a:rPr>
              <a:t>An earlier </a:t>
            </a:r>
            <a:r>
              <a:rPr lang="en-GB" sz="3000" dirty="0">
                <a:latin typeface="+mj-lt"/>
              </a:rPr>
              <a:t>coagulopathy was an independent predictor of 28 day </a:t>
            </a:r>
            <a:r>
              <a:rPr lang="en-GB" sz="3000" dirty="0" smtClean="0">
                <a:latin typeface="+mj-lt"/>
              </a:rPr>
              <a:t>mortality</a:t>
            </a:r>
          </a:p>
          <a:p>
            <a:pPr>
              <a:lnSpc>
                <a:spcPct val="90000"/>
              </a:lnSpc>
            </a:pPr>
            <a:endParaRPr lang="en-GB" sz="3000" dirty="0">
              <a:latin typeface="+mj-lt"/>
            </a:endParaRPr>
          </a:p>
          <a:p>
            <a:r>
              <a:rPr lang="en-GB" sz="3000" dirty="0">
                <a:latin typeface="+mj-lt"/>
              </a:rPr>
              <a:t>A subgroup of major burns patients exhibit the lethal triad </a:t>
            </a:r>
            <a:r>
              <a:rPr lang="en-GB" sz="3000" dirty="0" smtClean="0">
                <a:latin typeface="+mj-lt"/>
              </a:rPr>
              <a:t>which is </a:t>
            </a:r>
            <a:r>
              <a:rPr lang="en-GB" sz="3000" dirty="0">
                <a:latin typeface="+mj-lt"/>
              </a:rPr>
              <a:t>associated with </a:t>
            </a:r>
            <a:r>
              <a:rPr lang="en-GB" sz="3000" dirty="0" smtClean="0">
                <a:latin typeface="+mj-lt"/>
              </a:rPr>
              <a:t>an increased mortality </a:t>
            </a:r>
            <a:endParaRPr lang="en-GB" sz="3000" dirty="0">
              <a:latin typeface="+mj-lt"/>
            </a:endParaRPr>
          </a:p>
          <a:p>
            <a:endParaRPr lang="en-GB" dirty="0"/>
          </a:p>
        </p:txBody>
      </p:sp>
      <p:pic>
        <p:nvPicPr>
          <p:cNvPr id="4" name="Picture 3" descr="St andrews logo"/>
          <p:cNvPicPr>
            <a:picLocks noChangeAspect="1" noChangeArrowheads="1"/>
          </p:cNvPicPr>
          <p:nvPr/>
        </p:nvPicPr>
        <p:blipFill rotWithShape="1">
          <a:blip r:embed="rId2" cstate="print"/>
          <a:srcRect l="9086" t="17269" r="7148" b="13185"/>
          <a:stretch/>
        </p:blipFill>
        <p:spPr bwMode="auto">
          <a:xfrm>
            <a:off x="7740352" y="5847756"/>
            <a:ext cx="1419625" cy="1010244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2572262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/>
          <a:lstStyle/>
          <a:p>
            <a:pPr algn="ctr"/>
            <a:r>
              <a:rPr lang="en-GB" dirty="0" smtClean="0"/>
              <a:t>Conclusion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/>
          <a:p>
            <a:r>
              <a:rPr lang="en-GB" sz="2800" dirty="0" smtClean="0">
                <a:latin typeface="+mj-lt"/>
              </a:rPr>
              <a:t>In </a:t>
            </a:r>
            <a:r>
              <a:rPr lang="en-GB" sz="2800" dirty="0">
                <a:latin typeface="+mj-lt"/>
              </a:rPr>
              <a:t>the pre-hospital management of major burns it is vital to accurately assess the burn </a:t>
            </a:r>
            <a:r>
              <a:rPr lang="en-GB" sz="2800" dirty="0" smtClean="0">
                <a:latin typeface="+mj-lt"/>
              </a:rPr>
              <a:t>area and resuscitate appropriately to limit tissue </a:t>
            </a:r>
            <a:r>
              <a:rPr lang="en-GB" sz="2800" dirty="0" err="1" smtClean="0">
                <a:latin typeface="+mj-lt"/>
              </a:rPr>
              <a:t>hypoperfusion</a:t>
            </a:r>
            <a:endParaRPr lang="en-GB" sz="2800" dirty="0" smtClean="0">
              <a:latin typeface="+mj-lt"/>
            </a:endParaRPr>
          </a:p>
          <a:p>
            <a:r>
              <a:rPr lang="en-GB" sz="2800" dirty="0">
                <a:latin typeface="+mj-lt"/>
              </a:rPr>
              <a:t>An acute burn induced coagulopathy has significant bleeding implications for any surgical </a:t>
            </a:r>
            <a:r>
              <a:rPr lang="en-GB" sz="2800" dirty="0" smtClean="0">
                <a:latin typeface="+mj-lt"/>
              </a:rPr>
              <a:t>procedures</a:t>
            </a:r>
          </a:p>
          <a:p>
            <a:r>
              <a:rPr lang="en-GB" sz="2800" dirty="0" smtClean="0">
                <a:latin typeface="+mj-lt"/>
              </a:rPr>
              <a:t>Ensure temperature conservation</a:t>
            </a:r>
          </a:p>
          <a:p>
            <a:pPr lvl="1">
              <a:buFont typeface="Arial" pitchFamily="34" charset="0"/>
              <a:buChar char="•"/>
            </a:pPr>
            <a:r>
              <a:rPr lang="en-GB" dirty="0" smtClean="0">
                <a:latin typeface="+mj-lt"/>
              </a:rPr>
              <a:t>Highest possible ambient temperature</a:t>
            </a:r>
          </a:p>
          <a:p>
            <a:pPr lvl="1">
              <a:buFont typeface="Arial" pitchFamily="34" charset="0"/>
              <a:buChar char="•"/>
            </a:pPr>
            <a:r>
              <a:rPr lang="en-GB" dirty="0" smtClean="0">
                <a:latin typeface="+mj-lt"/>
              </a:rPr>
              <a:t>Use of Clingfilm</a:t>
            </a:r>
            <a:r>
              <a:rPr lang="en-GB" dirty="0">
                <a:latin typeface="+mj-lt"/>
              </a:rPr>
              <a:t>, space </a:t>
            </a:r>
            <a:r>
              <a:rPr lang="en-GB" dirty="0" smtClean="0">
                <a:latin typeface="+mj-lt"/>
              </a:rPr>
              <a:t>blankets and layering </a:t>
            </a:r>
            <a:r>
              <a:rPr lang="en-GB" dirty="0">
                <a:latin typeface="+mj-lt"/>
              </a:rPr>
              <a:t>techniques </a:t>
            </a:r>
          </a:p>
          <a:p>
            <a:pPr lvl="1">
              <a:buFont typeface="Arial" pitchFamily="34" charset="0"/>
              <a:buChar char="•"/>
            </a:pPr>
            <a:r>
              <a:rPr lang="en-GB" dirty="0" smtClean="0">
                <a:latin typeface="+mj-lt"/>
              </a:rPr>
              <a:t>Use of active </a:t>
            </a:r>
            <a:r>
              <a:rPr lang="en-GB" dirty="0">
                <a:latin typeface="+mj-lt"/>
              </a:rPr>
              <a:t>warming methods such as heat </a:t>
            </a:r>
            <a:r>
              <a:rPr lang="en-GB" dirty="0" smtClean="0">
                <a:latin typeface="+mj-lt"/>
              </a:rPr>
              <a:t>pads and the En-Flow fluid warmer</a:t>
            </a:r>
            <a:endParaRPr lang="en-GB" dirty="0">
              <a:latin typeface="+mj-lt"/>
            </a:endParaRPr>
          </a:p>
          <a:p>
            <a:endParaRPr lang="en-GB" dirty="0"/>
          </a:p>
        </p:txBody>
      </p:sp>
      <p:pic>
        <p:nvPicPr>
          <p:cNvPr id="4" name="Picture 3" descr="St andrews logo"/>
          <p:cNvPicPr>
            <a:picLocks noChangeAspect="1" noChangeArrowheads="1"/>
          </p:cNvPicPr>
          <p:nvPr/>
        </p:nvPicPr>
        <p:blipFill rotWithShape="1">
          <a:blip r:embed="rId2" cstate="print"/>
          <a:srcRect l="9086" t="17269" r="7148" b="13185"/>
          <a:stretch/>
        </p:blipFill>
        <p:spPr bwMode="auto">
          <a:xfrm>
            <a:off x="7740352" y="5847756"/>
            <a:ext cx="1419625" cy="1010244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1308085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430016"/>
            <a:ext cx="8229600" cy="1143000"/>
          </a:xfrm>
        </p:spPr>
        <p:txBody>
          <a:bodyPr/>
          <a:lstStyle/>
          <a:p>
            <a:pPr algn="ctr"/>
            <a:r>
              <a:rPr lang="en-GB" dirty="0" smtClean="0"/>
              <a:t>Questions?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105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290</TotalTime>
  <Words>907</Words>
  <Application>Microsoft Office PowerPoint</Application>
  <PresentationFormat>On-screen Show (4:3)</PresentationFormat>
  <Paragraphs>134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Flow</vt:lpstr>
      <vt:lpstr>Early coagulopathy and lethal triad in burns patients: an issue for pre-hospital care?</vt:lpstr>
      <vt:lpstr>The lethal triad</vt:lpstr>
      <vt:lpstr>PowerPoint Presentation</vt:lpstr>
      <vt:lpstr>Coagulopathy</vt:lpstr>
      <vt:lpstr>Hypothermia</vt:lpstr>
      <vt:lpstr>Acidaemia</vt:lpstr>
      <vt:lpstr>PowerPoint Presentation</vt:lpstr>
      <vt:lpstr>Aim</vt:lpstr>
      <vt:lpstr>Abbreviated Burn Severity Index</vt:lpstr>
      <vt:lpstr>Methods</vt:lpstr>
      <vt:lpstr>Definitions</vt:lpstr>
      <vt:lpstr>Lethal Triad</vt:lpstr>
      <vt:lpstr>PowerPoint Presentation</vt:lpstr>
      <vt:lpstr>Coagulopathy</vt:lpstr>
      <vt:lpstr>Incidence of coagulopathy with ABSI  Pearson product moment correlation coefficient r - 0.292 and p - 0.0013</vt:lpstr>
      <vt:lpstr>PT vs serum lactate  Pearson product moment correlation coefficient, r - 0.292 and p - 0.001</vt:lpstr>
      <vt:lpstr>Summary</vt:lpstr>
      <vt:lpstr>Conclusion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</dc:creator>
  <cp:lastModifiedBy>Peter</cp:lastModifiedBy>
  <cp:revision>29</cp:revision>
  <dcterms:created xsi:type="dcterms:W3CDTF">2012-08-27T12:05:35Z</dcterms:created>
  <dcterms:modified xsi:type="dcterms:W3CDTF">2012-08-31T01:09:47Z</dcterms:modified>
</cp:coreProperties>
</file>